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70" r:id="rId9"/>
    <p:sldId id="271" r:id="rId10"/>
    <p:sldId id="272" r:id="rId11"/>
    <p:sldId id="262" r:id="rId12"/>
    <p:sldId id="264" r:id="rId13"/>
    <p:sldId id="265" r:id="rId14"/>
    <p:sldId id="266" r:id="rId15"/>
    <p:sldId id="267" r:id="rId16"/>
    <p:sldId id="268" r:id="rId17"/>
  </p:sldIdLst>
  <p:sldSz cx="18288000" cy="10287000"/>
  <p:notesSz cx="6858000" cy="9144000"/>
  <p:embeddedFontLst>
    <p:embeddedFont>
      <p:font typeface="Anton" pitchFamily="2" charset="0"/>
      <p:regular r:id="rId19"/>
    </p:embeddedFont>
    <p:embeddedFont>
      <p:font typeface="Canva Sans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charset="0"/>
      <p:regular r:id="rId25"/>
    </p:embeddedFont>
    <p:embeddedFont>
      <p:font typeface="Open Sans Italics" panose="020B0604020202020204" charset="0"/>
      <p:regular r:id="rId26"/>
    </p:embeddedFont>
    <p:embeddedFont>
      <p:font typeface="Open Sans Semi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4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28DE3-8000-473E-A204-EC7091B9969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EA31D-7546-4A54-AF05-EA4B25485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9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EA31D-7546-4A54-AF05-EA4B254853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8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EA31D-7546-4A54-AF05-EA4B254853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96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EA31D-7546-4A54-AF05-EA4B254853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EA31D-7546-4A54-AF05-EA4B254853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8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EA31D-7546-4A54-AF05-EA4B254853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82573" cy="10287000"/>
            <a:chOff x="0" y="0"/>
            <a:chExt cx="11015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583" cy="2709333"/>
            </a:xfrm>
            <a:custGeom>
              <a:avLst/>
              <a:gdLst/>
              <a:ahLst/>
              <a:cxnLst/>
              <a:rect l="l" t="t" r="r" b="b"/>
              <a:pathLst>
                <a:path w="1101583" h="2709333">
                  <a:moveTo>
                    <a:pt x="0" y="0"/>
                  </a:moveTo>
                  <a:lnTo>
                    <a:pt x="1101583" y="0"/>
                  </a:lnTo>
                  <a:lnTo>
                    <a:pt x="110158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0158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90247" y="3828480"/>
            <a:ext cx="8734147" cy="6670705"/>
          </a:xfrm>
          <a:custGeom>
            <a:avLst/>
            <a:gdLst/>
            <a:ahLst/>
            <a:cxnLst/>
            <a:rect l="l" t="t" r="r" b="b"/>
            <a:pathLst>
              <a:path w="8734147" h="6670705">
                <a:moveTo>
                  <a:pt x="0" y="0"/>
                </a:moveTo>
                <a:lnTo>
                  <a:pt x="8734147" y="0"/>
                </a:lnTo>
                <a:lnTo>
                  <a:pt x="8734147" y="6670705"/>
                </a:lnTo>
                <a:lnTo>
                  <a:pt x="0" y="6670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7559" y="4019860"/>
            <a:ext cx="8144589" cy="4416720"/>
            <a:chOff x="0" y="0"/>
            <a:chExt cx="10859452" cy="588896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367" r="367"/>
            <a:stretch>
              <a:fillRect/>
            </a:stretch>
          </p:blipFill>
          <p:spPr>
            <a:xfrm>
              <a:off x="0" y="0"/>
              <a:ext cx="10859452" cy="588896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019354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57693" y="599219"/>
            <a:ext cx="13482066" cy="2827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7"/>
              </a:lnSpc>
            </a:pPr>
            <a:r>
              <a:rPr lang="en-US" sz="6300">
                <a:solidFill>
                  <a:srgbClr val="FFFFFF"/>
                </a:solidFill>
                <a:latin typeface="Canva Sans Bold"/>
              </a:rPr>
              <a:t>OPTIMIZAREA LIVRĂRII CONȚINUTULUI ȘI SECURITATEA SITE-URILOR WEB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50433" y="4973775"/>
            <a:ext cx="5105995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C</a:t>
            </a:r>
            <a:r>
              <a:rPr lang="ro-RO" sz="36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osmin</a:t>
            </a:r>
            <a:r>
              <a:rPr lang="en-US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-S</a:t>
            </a:r>
            <a:r>
              <a:rPr lang="ro-RO" sz="36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ergiu</a:t>
            </a:r>
            <a:r>
              <a:rPr lang="en-US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 MILICA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5626844"/>
            <a:ext cx="754572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Coordonator</a:t>
            </a:r>
            <a:r>
              <a:rPr lang="en-US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 </a:t>
            </a:r>
          </a:p>
          <a:p>
            <a:pPr algn="l">
              <a:lnSpc>
                <a:spcPts val="5040"/>
              </a:lnSpc>
            </a:pPr>
            <a:r>
              <a:rPr lang="ro-RO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ș.l. dr. ing. </a:t>
            </a:r>
            <a:r>
              <a:rPr lang="en-US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C</a:t>
            </a:r>
            <a:r>
              <a:rPr lang="ro-RO" sz="36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ristian</a:t>
            </a:r>
            <a:r>
              <a:rPr lang="ro-RO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 </a:t>
            </a:r>
            <a:r>
              <a:rPr lang="en-US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N</a:t>
            </a:r>
            <a:r>
              <a:rPr lang="ro-RO" sz="36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icolae</a:t>
            </a:r>
            <a:r>
              <a:rPr lang="en-US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 BUȚINCU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8EF6EF-61F2-2192-7FEE-EC2BAC429729}"/>
              </a:ext>
            </a:extLst>
          </p:cNvPr>
          <p:cNvSpPr/>
          <p:nvPr/>
        </p:nvSpPr>
        <p:spPr>
          <a:xfrm>
            <a:off x="86868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10AA4-AFA8-E239-85B5-C30F66A98262}"/>
              </a:ext>
            </a:extLst>
          </p:cNvPr>
          <p:cNvGrpSpPr/>
          <p:nvPr/>
        </p:nvGrpSpPr>
        <p:grpSpPr>
          <a:xfrm>
            <a:off x="17907000" y="7429500"/>
            <a:ext cx="47625" cy="1885006"/>
            <a:chOff x="0" y="-38100"/>
            <a:chExt cx="12543" cy="496462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114312D4-B96C-AD60-B94C-A93EEEF98FF8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E8B8BBF-7547-F856-50D9-9A39AB0F23C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A1870EF-FDFC-0C39-E298-72F9C8674DB2}"/>
              </a:ext>
            </a:extLst>
          </p:cNvPr>
          <p:cNvGrpSpPr/>
          <p:nvPr/>
        </p:nvGrpSpPr>
        <p:grpSpPr>
          <a:xfrm>
            <a:off x="-17824" y="2199342"/>
            <a:ext cx="702397" cy="8087658"/>
            <a:chOff x="0" y="-28575"/>
            <a:chExt cx="352887" cy="283676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62BAB5F-023A-59C6-C6E1-5D36836C3778}"/>
                </a:ext>
              </a:extLst>
            </p:cNvPr>
            <p:cNvSpPr/>
            <p:nvPr/>
          </p:nvSpPr>
          <p:spPr>
            <a:xfrm>
              <a:off x="0" y="0"/>
              <a:ext cx="352887" cy="2808192"/>
            </a:xfrm>
            <a:custGeom>
              <a:avLst/>
              <a:gdLst/>
              <a:ahLst/>
              <a:cxnLst/>
              <a:rect l="l" t="t" r="r" b="b"/>
              <a:pathLst>
                <a:path w="352887" h="2808192">
                  <a:moveTo>
                    <a:pt x="0" y="0"/>
                  </a:moveTo>
                  <a:lnTo>
                    <a:pt x="352887" y="0"/>
                  </a:lnTo>
                  <a:lnTo>
                    <a:pt x="352887" y="2808192"/>
                  </a:lnTo>
                  <a:lnTo>
                    <a:pt x="0" y="280819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D0A2A0C4-65FA-6CFC-6800-3E4E53334547}"/>
                </a:ext>
              </a:extLst>
            </p:cNvPr>
            <p:cNvSpPr txBox="1"/>
            <p:nvPr/>
          </p:nvSpPr>
          <p:spPr>
            <a:xfrm>
              <a:off x="0" y="-28575"/>
              <a:ext cx="352887" cy="283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2D82B66-A7DD-A22B-81C8-15A5FBE66C9B}"/>
              </a:ext>
            </a:extLst>
          </p:cNvPr>
          <p:cNvGrpSpPr/>
          <p:nvPr/>
        </p:nvGrpSpPr>
        <p:grpSpPr>
          <a:xfrm>
            <a:off x="9268853" y="2324100"/>
            <a:ext cx="8456221" cy="6261662"/>
            <a:chOff x="0" y="0"/>
            <a:chExt cx="1684100" cy="124704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64C3FF8-DC8F-695A-163B-B4609DA75F5D}"/>
                </a:ext>
              </a:extLst>
            </p:cNvPr>
            <p:cNvSpPr/>
            <p:nvPr/>
          </p:nvSpPr>
          <p:spPr>
            <a:xfrm>
              <a:off x="0" y="0"/>
              <a:ext cx="1684100" cy="1247042"/>
            </a:xfrm>
            <a:custGeom>
              <a:avLst/>
              <a:gdLst/>
              <a:ahLst/>
              <a:cxnLst/>
              <a:rect l="l" t="t" r="r" b="b"/>
              <a:pathLst>
                <a:path w="1684100" h="1247042">
                  <a:moveTo>
                    <a:pt x="0" y="0"/>
                  </a:moveTo>
                  <a:lnTo>
                    <a:pt x="1684100" y="0"/>
                  </a:lnTo>
                  <a:lnTo>
                    <a:pt x="1684100" y="1247042"/>
                  </a:lnTo>
                  <a:lnTo>
                    <a:pt x="0" y="1247042"/>
                  </a:lnTo>
                  <a:close/>
                </a:path>
              </a:pathLst>
            </a:custGeom>
            <a:blipFill>
              <a:blip r:embed="rId4"/>
              <a:stretch>
                <a:fillRect l="-279" r="-2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11">
            <a:extLst>
              <a:ext uri="{FF2B5EF4-FFF2-40B4-BE49-F238E27FC236}">
                <a16:creationId xmlns:a16="http://schemas.microsoft.com/office/drawing/2014/main" id="{F8756CD9-0CEC-CDFC-97CB-CA598F35BF98}"/>
              </a:ext>
            </a:extLst>
          </p:cNvPr>
          <p:cNvSpPr txBox="1"/>
          <p:nvPr/>
        </p:nvSpPr>
        <p:spPr>
          <a:xfrm>
            <a:off x="17680893" y="94591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ro-RO" sz="14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  <a:endParaRPr lang="en-US" sz="1400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DABCCA6-8464-8CF4-7514-7A0DC1AE0CA0}"/>
              </a:ext>
            </a:extLst>
          </p:cNvPr>
          <p:cNvSpPr txBox="1"/>
          <p:nvPr/>
        </p:nvSpPr>
        <p:spPr>
          <a:xfrm>
            <a:off x="322001" y="1123949"/>
            <a:ext cx="9442041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735"/>
              </a:lnSpc>
            </a:pPr>
            <a:r>
              <a:rPr lang="en-US" sz="65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ARHITECTURA PLATFORMEI WEB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A6582CEB-EB96-60B0-A902-83D0034FB814}"/>
              </a:ext>
            </a:extLst>
          </p:cNvPr>
          <p:cNvSpPr txBox="1"/>
          <p:nvPr/>
        </p:nvSpPr>
        <p:spPr>
          <a:xfrm>
            <a:off x="990600" y="3046730"/>
            <a:ext cx="8459342" cy="522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59"/>
              </a:lnSpc>
            </a:pP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Serviciu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identity manager(</a:t>
            </a: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gRPC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asigura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gestionarea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identității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utilizatorilor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logare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înregistrare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validare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token</a:t>
            </a:r>
          </a:p>
          <a:p>
            <a:pPr algn="l">
              <a:lnSpc>
                <a:spcPts val="4059"/>
              </a:lnSpc>
            </a:pP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Serviciu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origine(REST)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înregistrare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actualizare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ștergere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vizualizarea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site-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urilor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din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cadrul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platformei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059"/>
              </a:lnSpc>
            </a:pP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Serviciu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cache(REST)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vizualizarea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ștergerea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statice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aflate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în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cache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bypass cache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8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60677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ro-RO" sz="1400" dirty="0">
                <a:solidFill>
                  <a:srgbClr val="FFFFFF"/>
                </a:solidFill>
                <a:latin typeface="Open Sans Bold"/>
              </a:rPr>
              <a:t>10</a:t>
            </a:r>
            <a:endParaRPr lang="en-US" sz="14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9442041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FFFFFF"/>
                </a:solidFill>
                <a:latin typeface="Anton"/>
              </a:rPr>
              <a:t>ARHITECTURA PLATFORMEI WEB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2018030"/>
            <a:ext cx="1039108" cy="8268970"/>
            <a:chOff x="0" y="0"/>
            <a:chExt cx="352887" cy="28081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2887" cy="2808192"/>
            </a:xfrm>
            <a:custGeom>
              <a:avLst/>
              <a:gdLst/>
              <a:ahLst/>
              <a:cxnLst/>
              <a:rect l="l" t="t" r="r" b="b"/>
              <a:pathLst>
                <a:path w="352887" h="2808192">
                  <a:moveTo>
                    <a:pt x="0" y="0"/>
                  </a:moveTo>
                  <a:lnTo>
                    <a:pt x="352887" y="0"/>
                  </a:lnTo>
                  <a:lnTo>
                    <a:pt x="352887" y="2808192"/>
                  </a:lnTo>
                  <a:lnTo>
                    <a:pt x="0" y="280819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52887" cy="283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B84CAF5-BC49-1A85-40CE-6A60D5B1D75D}"/>
              </a:ext>
            </a:extLst>
          </p:cNvPr>
          <p:cNvSpPr txBox="1"/>
          <p:nvPr/>
        </p:nvSpPr>
        <p:spPr>
          <a:xfrm>
            <a:off x="1219200" y="2729015"/>
            <a:ext cx="6477000" cy="4788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Serviciu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edgeservere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(REST)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centralizarea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serverelor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metrici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din CloudWatch</a:t>
            </a: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Mail Server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înregistrare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semnalare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origine</a:t>
            </a:r>
          </a:p>
          <a:p>
            <a:pPr algn="l">
              <a:lnSpc>
                <a:spcPts val="4059"/>
              </a:lnSpc>
            </a:pP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Trafic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Server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AWS SQS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vizualizarea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cererilor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9491E4-FEF9-BDC3-A016-95BAE687A9BB}"/>
              </a:ext>
            </a:extLst>
          </p:cNvPr>
          <p:cNvGrpSpPr/>
          <p:nvPr/>
        </p:nvGrpSpPr>
        <p:grpSpPr>
          <a:xfrm>
            <a:off x="7327177" y="3025350"/>
            <a:ext cx="10239374" cy="5203590"/>
            <a:chOff x="0" y="0"/>
            <a:chExt cx="2626699" cy="1247042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44A7DA5-D0BD-6456-FC87-C452BABE8EC1}"/>
                </a:ext>
              </a:extLst>
            </p:cNvPr>
            <p:cNvSpPr/>
            <p:nvPr/>
          </p:nvSpPr>
          <p:spPr>
            <a:xfrm>
              <a:off x="0" y="0"/>
              <a:ext cx="2626699" cy="1247042"/>
            </a:xfrm>
            <a:custGeom>
              <a:avLst/>
              <a:gdLst/>
              <a:ahLst/>
              <a:cxnLst/>
              <a:rect l="l" t="t" r="r" b="b"/>
              <a:pathLst>
                <a:path w="2626699" h="1247042">
                  <a:moveTo>
                    <a:pt x="0" y="0"/>
                  </a:moveTo>
                  <a:lnTo>
                    <a:pt x="2626699" y="0"/>
                  </a:lnTo>
                  <a:lnTo>
                    <a:pt x="2626699" y="1247042"/>
                  </a:lnTo>
                  <a:lnTo>
                    <a:pt x="0" y="1247042"/>
                  </a:lnTo>
                  <a:close/>
                </a:path>
              </a:pathLst>
            </a:custGeom>
            <a:blipFill>
              <a:blip r:embed="rId3"/>
              <a:stretch>
                <a:fillRect t="-743" b="-7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70543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800" y="1106452"/>
            <a:ext cx="9023399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 dirty="0">
                <a:solidFill>
                  <a:srgbClr val="FFFFFF"/>
                </a:solidFill>
                <a:latin typeface="Anton"/>
              </a:rPr>
              <a:t>INTERACȚIUNEA CU APLICAȚIA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2018030"/>
            <a:ext cx="1039108" cy="8268970"/>
            <a:chOff x="0" y="0"/>
            <a:chExt cx="352887" cy="28081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2887" cy="2808192"/>
            </a:xfrm>
            <a:custGeom>
              <a:avLst/>
              <a:gdLst/>
              <a:ahLst/>
              <a:cxnLst/>
              <a:rect l="l" t="t" r="r" b="b"/>
              <a:pathLst>
                <a:path w="352887" h="2808192">
                  <a:moveTo>
                    <a:pt x="0" y="0"/>
                  </a:moveTo>
                  <a:lnTo>
                    <a:pt x="352887" y="0"/>
                  </a:lnTo>
                  <a:lnTo>
                    <a:pt x="352887" y="2808192"/>
                  </a:lnTo>
                  <a:lnTo>
                    <a:pt x="0" y="280819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52887" cy="283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</a:rPr>
              <a:t>1</a:t>
            </a:r>
            <a:r>
              <a:rPr lang="ro-RO" sz="1400" dirty="0">
                <a:solidFill>
                  <a:srgbClr val="FFFFFF"/>
                </a:solidFill>
                <a:latin typeface="Open Sans Bold"/>
              </a:rPr>
              <a:t>1</a:t>
            </a:r>
            <a:endParaRPr lang="en-US" sz="14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 descr="A diagram of a diagram&#10;&#10;Description automatically generated">
            <a:extLst>
              <a:ext uri="{FF2B5EF4-FFF2-40B4-BE49-F238E27FC236}">
                <a16:creationId xmlns:a16="http://schemas.microsoft.com/office/drawing/2014/main" id="{6C9544C9-A369-4193-0622-05E3A16FB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8" y="2017461"/>
            <a:ext cx="14121120" cy="75506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074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48418" y="2196619"/>
            <a:ext cx="1160564" cy="7061681"/>
            <a:chOff x="0" y="0"/>
            <a:chExt cx="394135" cy="23981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4135" cy="2398189"/>
            </a:xfrm>
            <a:custGeom>
              <a:avLst/>
              <a:gdLst/>
              <a:ahLst/>
              <a:cxnLst/>
              <a:rect l="l" t="t" r="r" b="b"/>
              <a:pathLst>
                <a:path w="394135" h="2398189">
                  <a:moveTo>
                    <a:pt x="0" y="0"/>
                  </a:moveTo>
                  <a:lnTo>
                    <a:pt x="394135" y="0"/>
                  </a:lnTo>
                  <a:lnTo>
                    <a:pt x="394135" y="2398189"/>
                  </a:lnTo>
                  <a:lnTo>
                    <a:pt x="0" y="2398189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94135" cy="2426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159209" y="6139082"/>
            <a:ext cx="2160270" cy="4114800"/>
          </a:xfrm>
          <a:custGeom>
            <a:avLst/>
            <a:gdLst/>
            <a:ahLst/>
            <a:cxnLst/>
            <a:rect l="l" t="t" r="r" b="b"/>
            <a:pathLst>
              <a:path w="2160270" h="4114800">
                <a:moveTo>
                  <a:pt x="0" y="0"/>
                </a:moveTo>
                <a:lnTo>
                  <a:pt x="2160270" y="0"/>
                </a:lnTo>
                <a:lnTo>
                  <a:pt x="2160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</a:rPr>
              <a:t>1</a:t>
            </a:r>
            <a:r>
              <a:rPr lang="ro-RO" sz="1400" dirty="0">
                <a:solidFill>
                  <a:srgbClr val="FFFFFF"/>
                </a:solidFill>
                <a:latin typeface="Open Sans Bold"/>
              </a:rPr>
              <a:t>2</a:t>
            </a:r>
            <a:endParaRPr lang="en-US" sz="14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9108" y="1028700"/>
            <a:ext cx="6665871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FFFFFF"/>
                </a:solidFill>
                <a:latin typeface="Anton"/>
              </a:rPr>
              <a:t>PROBLEME ȘI SOLUȚII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2684" y="2341468"/>
            <a:ext cx="11604591" cy="15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Open Sans"/>
              </a:rPr>
              <a:t>Load Balancing ?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dirty="0" err="1">
                <a:solidFill>
                  <a:srgbClr val="FFFFFF"/>
                </a:solidFill>
                <a:latin typeface="Open Sans"/>
              </a:rPr>
              <a:t>cel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mai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apropiat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server -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Heversine</a:t>
            </a:r>
            <a:endParaRPr lang="en-US" sz="2900" dirty="0">
              <a:solidFill>
                <a:srgbClr val="FFFFFF"/>
              </a:solidFill>
              <a:latin typeface="Open Sans"/>
            </a:endParaRPr>
          </a:p>
          <a:p>
            <a:pPr marL="626111" lvl="1" indent="-313055" algn="l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dirty="0" err="1">
                <a:solidFill>
                  <a:srgbClr val="FFFFFF"/>
                </a:solidFill>
                <a:latin typeface="Open Sans"/>
              </a:rPr>
              <a:t>aleatoriu</a:t>
            </a:r>
            <a:endParaRPr lang="en-US" sz="29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02684" y="4131310"/>
            <a:ext cx="11604591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Open Sans"/>
              </a:rPr>
              <a:t>Care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este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site-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ul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de origine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asociat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acestui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domeniu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?</a:t>
            </a:r>
          </a:p>
          <a:p>
            <a:pPr marL="626111" lvl="1" indent="-313055" algn="l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Open Sans"/>
              </a:rPr>
              <a:t>Header Http </a:t>
            </a:r>
            <a:r>
              <a:rPr lang="en-US" sz="2900" dirty="0">
                <a:solidFill>
                  <a:srgbClr val="FFFFFF"/>
                </a:solidFill>
                <a:latin typeface="Open Sans Italics"/>
              </a:rPr>
              <a:t>Host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2683" y="5476244"/>
            <a:ext cx="11604591" cy="10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Open Sans"/>
              </a:rPr>
              <a:t>Cum sunt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gestionate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resursele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statice ?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Open Sans"/>
              </a:rPr>
              <a:t>Edge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Servere</a:t>
            </a:r>
            <a:endParaRPr lang="en-US" sz="29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02683" y="6784225"/>
            <a:ext cx="11604591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 err="1">
                <a:solidFill>
                  <a:srgbClr val="FFFFFF"/>
                </a:solidFill>
                <a:latin typeface="Open Sans"/>
              </a:rPr>
              <a:t>Consistența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datelor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?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Open Sans"/>
              </a:rPr>
              <a:t>Header Http </a:t>
            </a:r>
            <a:r>
              <a:rPr lang="en-US" sz="2900" dirty="0">
                <a:solidFill>
                  <a:srgbClr val="FFFFFF"/>
                </a:solidFill>
                <a:latin typeface="Open Sans Italics"/>
              </a:rPr>
              <a:t>ETag</a:t>
            </a:r>
          </a:p>
          <a:p>
            <a:pPr marL="626111" lvl="1" indent="-313055" algn="l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dirty="0" err="1">
                <a:solidFill>
                  <a:srgbClr val="FFFFFF"/>
                </a:solidFill>
                <a:latin typeface="Open Sans"/>
              </a:rPr>
              <a:t>funcții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hash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1055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48418" y="2196619"/>
            <a:ext cx="1160564" cy="7061681"/>
            <a:chOff x="0" y="0"/>
            <a:chExt cx="394135" cy="23981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4135" cy="2398189"/>
            </a:xfrm>
            <a:custGeom>
              <a:avLst/>
              <a:gdLst/>
              <a:ahLst/>
              <a:cxnLst/>
              <a:rect l="l" t="t" r="r" b="b"/>
              <a:pathLst>
                <a:path w="394135" h="2398189">
                  <a:moveTo>
                    <a:pt x="0" y="0"/>
                  </a:moveTo>
                  <a:lnTo>
                    <a:pt x="394135" y="0"/>
                  </a:lnTo>
                  <a:lnTo>
                    <a:pt x="394135" y="2398189"/>
                  </a:lnTo>
                  <a:lnTo>
                    <a:pt x="0" y="2398189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94135" cy="2426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445628" y="605423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</a:rPr>
              <a:t>1</a:t>
            </a:r>
            <a:r>
              <a:rPr lang="ro-RO" sz="1400" dirty="0">
                <a:solidFill>
                  <a:srgbClr val="FFFFFF"/>
                </a:solidFill>
                <a:latin typeface="Open Sans Bold"/>
              </a:rPr>
              <a:t>3</a:t>
            </a:r>
            <a:endParaRPr lang="en-US" sz="14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02684" y="3499881"/>
            <a:ext cx="11604591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 err="1">
                <a:solidFill>
                  <a:srgbClr val="FFFFFF"/>
                </a:solidFill>
                <a:latin typeface="Open Sans"/>
              </a:rPr>
              <a:t>Înlocuirea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datelor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?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Open Sans"/>
              </a:rPr>
              <a:t>TTL (Time To Live)</a:t>
            </a:r>
          </a:p>
          <a:p>
            <a:pPr marL="626111" lvl="1" indent="-313055" algn="l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Open Sans"/>
              </a:rPr>
              <a:t>LRU (Least Recently Used)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9108" y="1028700"/>
            <a:ext cx="6665871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FFFFFF"/>
                </a:solidFill>
                <a:latin typeface="Anton"/>
              </a:rPr>
              <a:t>PROBLEME ȘI SOLUȚII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2684" y="5353701"/>
            <a:ext cx="11604591" cy="15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Open Sans"/>
              </a:rPr>
              <a:t>Securitate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și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protecție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?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dirty="0" err="1">
                <a:solidFill>
                  <a:srgbClr val="FFFFFF"/>
                </a:solidFill>
                <a:latin typeface="Open Sans"/>
              </a:rPr>
              <a:t>comunicare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sigur</a:t>
            </a:r>
            <a:r>
              <a:rPr lang="ro-RO" sz="2900" dirty="0">
                <a:solidFill>
                  <a:srgbClr val="FFFFFF"/>
                </a:solidFill>
                <a:latin typeface="Open Sans"/>
              </a:rPr>
              <a:t>ă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"/>
              </a:rPr>
              <a:t>prin</a:t>
            </a:r>
            <a:r>
              <a:rPr lang="en-US" sz="2900" dirty="0">
                <a:solidFill>
                  <a:srgbClr val="FFFFFF"/>
                </a:solidFill>
                <a:latin typeface="Open Sans"/>
              </a:rPr>
              <a:t> H</a:t>
            </a:r>
            <a:r>
              <a:rPr lang="ro-RO" sz="2900" dirty="0">
                <a:solidFill>
                  <a:srgbClr val="FFFFFF"/>
                </a:solidFill>
                <a:latin typeface="Open Sans"/>
              </a:rPr>
              <a:t>TTPS</a:t>
            </a:r>
            <a:endParaRPr lang="en-US" sz="2900" dirty="0">
              <a:solidFill>
                <a:srgbClr val="FFFFFF"/>
              </a:solidFill>
              <a:latin typeface="Open Sans"/>
            </a:endParaRPr>
          </a:p>
          <a:p>
            <a:pPr marL="626111" lvl="1" indent="-313055" algn="l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ro-RO" sz="2900" dirty="0">
                <a:solidFill>
                  <a:srgbClr val="FFFFFF"/>
                </a:solidFill>
                <a:latin typeface="Open Sans"/>
              </a:rPr>
              <a:t>analizarea traficului pentru detecția atacurilor </a:t>
            </a:r>
            <a:r>
              <a:rPr lang="ro-RO" sz="2900" dirty="0" err="1">
                <a:solidFill>
                  <a:srgbClr val="FFFFFF"/>
                </a:solidFill>
                <a:latin typeface="Open Sans"/>
              </a:rPr>
              <a:t>DDoS</a:t>
            </a:r>
            <a:r>
              <a:rPr lang="ro-RO" sz="2900" dirty="0">
                <a:solidFill>
                  <a:srgbClr val="FFFFFF"/>
                </a:solidFill>
                <a:latin typeface="Open Sans"/>
              </a:rPr>
              <a:t> </a:t>
            </a:r>
            <a:endParaRPr lang="en-US" sz="2900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1055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44885" y="2590606"/>
            <a:ext cx="1407911" cy="7696393"/>
            <a:chOff x="0" y="0"/>
            <a:chExt cx="478135" cy="21797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8135" cy="2179710"/>
            </a:xfrm>
            <a:custGeom>
              <a:avLst/>
              <a:gdLst/>
              <a:ahLst/>
              <a:cxnLst/>
              <a:rect l="l" t="t" r="r" b="b"/>
              <a:pathLst>
                <a:path w="478135" h="2179710">
                  <a:moveTo>
                    <a:pt x="0" y="0"/>
                  </a:moveTo>
                  <a:lnTo>
                    <a:pt x="478135" y="0"/>
                  </a:lnTo>
                  <a:lnTo>
                    <a:pt x="478135" y="2179710"/>
                  </a:lnTo>
                  <a:lnTo>
                    <a:pt x="0" y="217971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8135" cy="2208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33302" y="1435819"/>
            <a:ext cx="9890318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FFFFFF"/>
                </a:solidFill>
                <a:latin typeface="Anton"/>
              </a:rPr>
              <a:t>DIRECȚII VIITOARE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</a:rPr>
              <a:t>1</a:t>
            </a:r>
            <a:r>
              <a:rPr lang="ro-RO" sz="1400" dirty="0">
                <a:solidFill>
                  <a:srgbClr val="FFFFFF"/>
                </a:solidFill>
                <a:latin typeface="Open Sans Bold"/>
              </a:rPr>
              <a:t>4</a:t>
            </a:r>
            <a:endParaRPr lang="en-US" sz="14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472699" y="5593301"/>
            <a:ext cx="11604591" cy="49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endParaRPr lang="en-US" sz="29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2C601-CDB8-C25C-284F-39B4F00260A6}"/>
              </a:ext>
            </a:extLst>
          </p:cNvPr>
          <p:cNvSpPr txBox="1"/>
          <p:nvPr/>
        </p:nvSpPr>
        <p:spPr>
          <a:xfrm>
            <a:off x="2133600" y="2824491"/>
            <a:ext cx="11430000" cy="163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Optimizarea</a:t>
            </a:r>
            <a:r>
              <a:rPr lang="en-US" sz="2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9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Algoritmilor</a:t>
            </a:r>
            <a:r>
              <a:rPr lang="en-US" sz="2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29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Detecție</a:t>
            </a:r>
            <a:r>
              <a:rPr lang="en-US" sz="2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29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Atacurilor</a:t>
            </a:r>
            <a:endParaRPr lang="en-US" sz="29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ro-RO" sz="2900" dirty="0">
                <a:solidFill>
                  <a:schemeClr val="bg1"/>
                </a:solidFill>
                <a:latin typeface="Open Sans"/>
              </a:rPr>
              <a:t>i</a:t>
            </a:r>
            <a:r>
              <a:rPr lang="pt-BR" sz="2900" dirty="0">
                <a:solidFill>
                  <a:schemeClr val="bg1"/>
                </a:solidFill>
                <a:latin typeface="Open Sans"/>
              </a:rPr>
              <a:t>mplementarea unui sistem de cozi</a:t>
            </a:r>
            <a:r>
              <a:rPr lang="ro-RO" sz="2900" dirty="0">
                <a:solidFill>
                  <a:schemeClr val="bg1"/>
                </a:solidFill>
                <a:latin typeface="Open Sans"/>
              </a:rPr>
              <a:t> pentru fiecare domeniu </a:t>
            </a:r>
            <a:endParaRPr lang="en-US" sz="2900" dirty="0">
              <a:solidFill>
                <a:schemeClr val="bg1"/>
              </a:solidFill>
              <a:latin typeface="Open Sans"/>
            </a:endParaRPr>
          </a:p>
          <a:p>
            <a:pPr marL="626111" lvl="1" indent="-313055" algn="l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ro-RO" sz="2900" dirty="0">
                <a:solidFill>
                  <a:schemeClr val="bg1"/>
                </a:solidFill>
                <a:latin typeface="Open Sans"/>
              </a:rPr>
              <a:t>b</a:t>
            </a:r>
            <a:r>
              <a:rPr lang="en-US" sz="3200" dirty="0" err="1">
                <a:solidFill>
                  <a:schemeClr val="bg1"/>
                </a:solidFill>
              </a:rPr>
              <a:t>anarea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variabilă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adreselor</a:t>
            </a:r>
            <a:r>
              <a:rPr lang="en-US" sz="3200" dirty="0">
                <a:solidFill>
                  <a:schemeClr val="bg1"/>
                </a:solidFill>
              </a:rPr>
              <a:t> IP</a:t>
            </a:r>
            <a:endParaRPr lang="en-US" sz="2900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310DB-D870-3A0E-EF8F-5C16B3F57A69}"/>
              </a:ext>
            </a:extLst>
          </p:cNvPr>
          <p:cNvSpPr txBox="1"/>
          <p:nvPr/>
        </p:nvSpPr>
        <p:spPr>
          <a:xfrm>
            <a:off x="2133600" y="4525503"/>
            <a:ext cx="11430000" cy="163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b="1" dirty="0" err="1">
                <a:solidFill>
                  <a:schemeClr val="bg1"/>
                </a:solidFill>
                <a:latin typeface="Open Sans"/>
              </a:rPr>
              <a:t>Suport</a:t>
            </a:r>
            <a:r>
              <a:rPr lang="en-US" sz="2900" b="1" dirty="0">
                <a:solidFill>
                  <a:schemeClr val="bg1"/>
                </a:solidFill>
                <a:latin typeface="Open Sans"/>
              </a:rPr>
              <a:t> </a:t>
            </a:r>
            <a:r>
              <a:rPr lang="en-US" sz="2900" b="1" dirty="0" err="1">
                <a:solidFill>
                  <a:schemeClr val="bg1"/>
                </a:solidFill>
                <a:latin typeface="Open Sans"/>
              </a:rPr>
              <a:t>pentru</a:t>
            </a:r>
            <a:r>
              <a:rPr lang="en-US" sz="2900" b="1" dirty="0">
                <a:solidFill>
                  <a:schemeClr val="bg1"/>
                </a:solidFill>
                <a:latin typeface="Open Sans"/>
              </a:rPr>
              <a:t> </a:t>
            </a:r>
            <a:r>
              <a:rPr lang="en-US" sz="2900" b="1" dirty="0" err="1">
                <a:solidFill>
                  <a:schemeClr val="bg1"/>
                </a:solidFill>
                <a:latin typeface="Open Sans"/>
              </a:rPr>
              <a:t>noi</a:t>
            </a:r>
            <a:r>
              <a:rPr lang="en-US" sz="2900" b="1" dirty="0">
                <a:solidFill>
                  <a:schemeClr val="bg1"/>
                </a:solidFill>
                <a:latin typeface="Open Sans"/>
              </a:rPr>
              <a:t> </a:t>
            </a:r>
            <a:r>
              <a:rPr lang="en-US" sz="2900" b="1" dirty="0" err="1">
                <a:solidFill>
                  <a:schemeClr val="bg1"/>
                </a:solidFill>
                <a:latin typeface="Open Sans"/>
              </a:rPr>
              <a:t>tipuri</a:t>
            </a:r>
            <a:r>
              <a:rPr lang="en-US" sz="2900" b="1" dirty="0">
                <a:solidFill>
                  <a:schemeClr val="bg1"/>
                </a:solidFill>
                <a:latin typeface="Open Sans"/>
              </a:rPr>
              <a:t> de </a:t>
            </a:r>
            <a:r>
              <a:rPr lang="en-US" sz="2900" b="1" dirty="0" err="1">
                <a:solidFill>
                  <a:schemeClr val="bg1"/>
                </a:solidFill>
                <a:latin typeface="Open Sans"/>
              </a:rPr>
              <a:t>conținut</a:t>
            </a:r>
            <a:endParaRPr lang="en-US" sz="2900" b="1" dirty="0">
              <a:solidFill>
                <a:schemeClr val="bg1"/>
              </a:solidFill>
              <a:latin typeface="Open Sans"/>
            </a:endParaRP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ro-RO" sz="3200" dirty="0">
                <a:solidFill>
                  <a:schemeClr val="bg1"/>
                </a:solidFill>
              </a:rPr>
              <a:t>i</a:t>
            </a:r>
            <a:r>
              <a:rPr lang="en-US" sz="3200" dirty="0" err="1">
                <a:solidFill>
                  <a:schemeClr val="bg1"/>
                </a:solidFill>
              </a:rPr>
              <a:t>ntegrarea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resurselor</a:t>
            </a:r>
            <a:r>
              <a:rPr lang="en-US" sz="3200" dirty="0">
                <a:solidFill>
                  <a:schemeClr val="bg1"/>
                </a:solidFill>
              </a:rPr>
              <a:t> HTML</a:t>
            </a:r>
            <a:endParaRPr lang="en-US" sz="2900" dirty="0">
              <a:solidFill>
                <a:schemeClr val="bg1"/>
              </a:solidFill>
              <a:latin typeface="Open Sans"/>
            </a:endParaRPr>
          </a:p>
          <a:p>
            <a:pPr marL="626111" lvl="1" indent="-313055" algn="l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ro-RO" sz="2900" dirty="0">
                <a:solidFill>
                  <a:schemeClr val="bg1"/>
                </a:solidFill>
                <a:latin typeface="Open Sans"/>
              </a:rPr>
              <a:t>u</a:t>
            </a:r>
            <a:r>
              <a:rPr lang="en-US" sz="3200" dirty="0" err="1">
                <a:solidFill>
                  <a:schemeClr val="bg1"/>
                </a:solidFill>
              </a:rPr>
              <a:t>tilizarea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resurselor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Dinamice</a:t>
            </a:r>
            <a:endParaRPr lang="en-US" sz="2900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6ECEC-AEDB-FD04-925E-3426C24BEAC5}"/>
              </a:ext>
            </a:extLst>
          </p:cNvPr>
          <p:cNvSpPr txBox="1"/>
          <p:nvPr/>
        </p:nvSpPr>
        <p:spPr>
          <a:xfrm>
            <a:off x="2153947" y="6226515"/>
            <a:ext cx="11430000" cy="164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b="1" dirty="0" err="1">
                <a:solidFill>
                  <a:schemeClr val="bg1"/>
                </a:solidFill>
              </a:rPr>
              <a:t>Monitorizare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în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Timp</a:t>
            </a:r>
            <a:r>
              <a:rPr lang="en-US" sz="3200" b="1" dirty="0">
                <a:solidFill>
                  <a:schemeClr val="bg1"/>
                </a:solidFill>
              </a:rPr>
              <a:t> Real</a:t>
            </a:r>
            <a:endParaRPr lang="en-US" sz="2900" b="1" dirty="0">
              <a:solidFill>
                <a:schemeClr val="bg1"/>
              </a:solidFill>
              <a:latin typeface="Open Sans"/>
            </a:endParaRP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sistem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monitorizare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pentru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oferi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informații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în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timp</a:t>
            </a:r>
            <a:r>
              <a:rPr lang="en-US" sz="3200" dirty="0">
                <a:solidFill>
                  <a:schemeClr val="bg1"/>
                </a:solidFill>
              </a:rPr>
              <a:t> real </a:t>
            </a:r>
            <a:r>
              <a:rPr lang="en-US" sz="3200" dirty="0" err="1">
                <a:solidFill>
                  <a:schemeClr val="bg1"/>
                </a:solidFill>
              </a:rPr>
              <a:t>despre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starea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serverelor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și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timpii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răspuns</a:t>
            </a:r>
            <a:endParaRPr lang="en-US" sz="2900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4CFFA-47A7-36A4-C9FE-0C1DDF283204}"/>
              </a:ext>
            </a:extLst>
          </p:cNvPr>
          <p:cNvSpPr txBox="1"/>
          <p:nvPr/>
        </p:nvSpPr>
        <p:spPr>
          <a:xfrm>
            <a:off x="2153947" y="8015494"/>
            <a:ext cx="11430000" cy="164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Optimizarea</a:t>
            </a:r>
            <a:r>
              <a:rPr lang="en-US" sz="2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9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Algoritmilor</a:t>
            </a:r>
            <a:r>
              <a:rPr lang="en-US" sz="2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D</a:t>
            </a:r>
            <a:r>
              <a:rPr lang="ro-RO" sz="29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istribuire</a:t>
            </a:r>
            <a:r>
              <a:rPr lang="ro-RO" sz="2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Încărcăturii</a:t>
            </a:r>
            <a:endParaRPr lang="en-US" sz="29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3200" b="0" i="0" dirty="0" err="1">
                <a:solidFill>
                  <a:srgbClr val="FFFFFF"/>
                </a:solidFill>
                <a:effectLst/>
              </a:rPr>
              <a:t>includerea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algoritmilor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de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rutare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a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traficului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care au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în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vedere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nivelul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de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încarcarcare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a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serverelor</a:t>
            </a:r>
            <a:endParaRPr lang="en-US" sz="2900" dirty="0">
              <a:solidFill>
                <a:schemeClr val="bg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074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</a:rPr>
              <a:t>1</a:t>
            </a:r>
            <a:r>
              <a:rPr lang="ro-RO" sz="1400" dirty="0">
                <a:solidFill>
                  <a:srgbClr val="FFFFFF"/>
                </a:solidFill>
                <a:latin typeface="Open Sans Bold"/>
              </a:rPr>
              <a:t>5</a:t>
            </a:r>
            <a:endParaRPr lang="en-US" sz="1400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32995" y="6815127"/>
            <a:ext cx="17259300" cy="3331866"/>
            <a:chOff x="0" y="0"/>
            <a:chExt cx="4545659" cy="8775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45659" cy="877529"/>
            </a:xfrm>
            <a:custGeom>
              <a:avLst/>
              <a:gdLst/>
              <a:ahLst/>
              <a:cxnLst/>
              <a:rect l="l" t="t" r="r" b="b"/>
              <a:pathLst>
                <a:path w="4545659" h="877529">
                  <a:moveTo>
                    <a:pt x="0" y="0"/>
                  </a:moveTo>
                  <a:lnTo>
                    <a:pt x="4545659" y="0"/>
                  </a:lnTo>
                  <a:lnTo>
                    <a:pt x="4545659" y="877529"/>
                  </a:lnTo>
                  <a:lnTo>
                    <a:pt x="0" y="877529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545659" cy="915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346655" y="3322636"/>
            <a:ext cx="9145640" cy="6984983"/>
          </a:xfrm>
          <a:custGeom>
            <a:avLst/>
            <a:gdLst/>
            <a:ahLst/>
            <a:cxnLst/>
            <a:rect l="l" t="t" r="r" b="b"/>
            <a:pathLst>
              <a:path w="9145640" h="6984983">
                <a:moveTo>
                  <a:pt x="0" y="0"/>
                </a:moveTo>
                <a:lnTo>
                  <a:pt x="9145640" y="0"/>
                </a:lnTo>
                <a:lnTo>
                  <a:pt x="9145640" y="6984982"/>
                </a:lnTo>
                <a:lnTo>
                  <a:pt x="0" y="6984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558538" y="3540105"/>
            <a:ext cx="8706670" cy="4624806"/>
            <a:chOff x="0" y="0"/>
            <a:chExt cx="11608893" cy="616640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t="10136" b="10136"/>
            <a:stretch>
              <a:fillRect/>
            </a:stretch>
          </p:blipFill>
          <p:spPr>
            <a:xfrm>
              <a:off x="0" y="0"/>
              <a:ext cx="11608893" cy="6166408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0" y="1983433"/>
            <a:ext cx="12073842" cy="274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6"/>
              </a:lnSpc>
            </a:pPr>
            <a:r>
              <a:rPr lang="en-US" sz="8980" dirty="0">
                <a:solidFill>
                  <a:srgbClr val="FFFFFF"/>
                </a:solidFill>
                <a:latin typeface="Anton"/>
              </a:rPr>
              <a:t>VĂ MUL</a:t>
            </a:r>
            <a:r>
              <a:rPr lang="ro-RO" sz="8980" dirty="0">
                <a:solidFill>
                  <a:srgbClr val="FFFFFF"/>
                </a:solidFill>
                <a:latin typeface="Anton"/>
              </a:rPr>
              <a:t>Ț</a:t>
            </a:r>
            <a:r>
              <a:rPr lang="en-US" sz="8980" dirty="0">
                <a:solidFill>
                  <a:srgbClr val="FFFFFF"/>
                </a:solidFill>
                <a:latin typeface="Anton"/>
              </a:rPr>
              <a:t>UMESC PENTRU ATENȚIE!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074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4032" y="2624601"/>
            <a:ext cx="1407911" cy="6382297"/>
            <a:chOff x="0" y="0"/>
            <a:chExt cx="478135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8135" cy="2167467"/>
            </a:xfrm>
            <a:custGeom>
              <a:avLst/>
              <a:gdLst/>
              <a:ahLst/>
              <a:cxnLst/>
              <a:rect l="l" t="t" r="r" b="b"/>
              <a:pathLst>
                <a:path w="478135" h="2167467">
                  <a:moveTo>
                    <a:pt x="0" y="0"/>
                  </a:moveTo>
                  <a:lnTo>
                    <a:pt x="478135" y="0"/>
                  </a:lnTo>
                  <a:lnTo>
                    <a:pt x="478135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7813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4032" y="1462322"/>
            <a:ext cx="6125291" cy="99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2"/>
              </a:lnSpc>
            </a:pPr>
            <a:r>
              <a:rPr lang="en-US" sz="6699">
                <a:solidFill>
                  <a:srgbClr val="FFFFFF"/>
                </a:solidFill>
                <a:latin typeface="Anton"/>
              </a:rPr>
              <a:t>CUPRINS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66851" y="2831295"/>
            <a:ext cx="8365966" cy="561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85" lvl="1" indent="-377842" algn="l">
              <a:lnSpc>
                <a:spcPts val="4900"/>
              </a:lnSpc>
              <a:buAutoNum type="arabicPeriod"/>
            </a:pP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Scopul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lucării</a:t>
            </a:r>
            <a:endParaRPr lang="en-US" sz="3500" dirty="0">
              <a:solidFill>
                <a:srgbClr val="FFFFFF"/>
              </a:solidFill>
              <a:latin typeface="Open Sans"/>
            </a:endParaRPr>
          </a:p>
          <a:p>
            <a:pPr marL="755685" lvl="1" indent="-377842" algn="l">
              <a:lnSpc>
                <a:spcPts val="4900"/>
              </a:lnSpc>
              <a:buAutoNum type="arabicPeriod"/>
            </a:pP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Obiective</a:t>
            </a:r>
            <a:endParaRPr lang="en-US" sz="3500" dirty="0">
              <a:solidFill>
                <a:srgbClr val="FFFFFF"/>
              </a:solidFill>
              <a:latin typeface="Open Sans"/>
            </a:endParaRPr>
          </a:p>
          <a:p>
            <a:pPr marL="755685" lvl="1" indent="-377842" algn="l">
              <a:lnSpc>
                <a:spcPts val="4900"/>
              </a:lnSpc>
              <a:buAutoNum type="arabicPeriod"/>
            </a:pPr>
            <a:r>
              <a:rPr lang="en-US" sz="3500" dirty="0">
                <a:solidFill>
                  <a:srgbClr val="FFFFFF"/>
                </a:solidFill>
                <a:latin typeface="Open Sans"/>
              </a:rPr>
              <a:t> Related Work</a:t>
            </a:r>
          </a:p>
          <a:p>
            <a:pPr marL="755685" lvl="1" indent="-377842">
              <a:lnSpc>
                <a:spcPts val="4900"/>
              </a:lnSpc>
              <a:buFontTx/>
              <a:buAutoNum type="arabicPeriod"/>
            </a:pPr>
            <a:r>
              <a:rPr lang="en-US" sz="3500" dirty="0" err="1">
                <a:solidFill>
                  <a:srgbClr val="FFFFFF"/>
                </a:solidFill>
                <a:latin typeface="Open Sans"/>
              </a:rPr>
              <a:t>Tehnologii</a:t>
            </a:r>
            <a:endParaRPr lang="en-US" sz="3500" dirty="0">
              <a:solidFill>
                <a:srgbClr val="FFFFFF"/>
              </a:solidFill>
              <a:latin typeface="Open Sans"/>
            </a:endParaRPr>
          </a:p>
          <a:p>
            <a:pPr marL="755685" lvl="1" indent="-377842" algn="l">
              <a:lnSpc>
                <a:spcPts val="4900"/>
              </a:lnSpc>
              <a:buAutoNum type="arabicPeriod"/>
            </a:pPr>
            <a:r>
              <a:rPr lang="ro-RO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Arhitectura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Platformei</a:t>
            </a:r>
            <a:endParaRPr lang="en-US" sz="3500" dirty="0">
              <a:solidFill>
                <a:srgbClr val="FFFFFF"/>
              </a:solidFill>
              <a:latin typeface="Open Sans"/>
            </a:endParaRPr>
          </a:p>
          <a:p>
            <a:pPr marL="755685" lvl="1" indent="-377842" algn="l">
              <a:lnSpc>
                <a:spcPts val="4900"/>
              </a:lnSpc>
              <a:buAutoNum type="arabicPeriod"/>
            </a:pPr>
            <a:r>
              <a:rPr lang="ro-RO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Arhitectura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Platformei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Web</a:t>
            </a:r>
          </a:p>
          <a:p>
            <a:pPr marL="755685" lvl="1" indent="-377842" algn="l">
              <a:lnSpc>
                <a:spcPts val="4900"/>
              </a:lnSpc>
              <a:buAutoNum type="arabicPeriod"/>
            </a:pPr>
            <a:r>
              <a:rPr lang="en-US" sz="3500" dirty="0" err="1">
                <a:solidFill>
                  <a:srgbClr val="FFFFFF"/>
                </a:solidFill>
                <a:latin typeface="Open Sans"/>
              </a:rPr>
              <a:t>Interacțiunea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cu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aplicația</a:t>
            </a:r>
            <a:endParaRPr lang="en-US" sz="3500" dirty="0">
              <a:solidFill>
                <a:srgbClr val="FFFFFF"/>
              </a:solidFill>
              <a:latin typeface="Open Sans"/>
            </a:endParaRPr>
          </a:p>
          <a:p>
            <a:pPr marL="755685" lvl="1" indent="-377842" algn="l">
              <a:lnSpc>
                <a:spcPts val="4900"/>
              </a:lnSpc>
              <a:buAutoNum type="arabicPeriod"/>
            </a:pPr>
            <a:r>
              <a:rPr lang="ro-RO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Probleme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și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Soluții</a:t>
            </a:r>
            <a:endParaRPr lang="en-US" sz="3500" dirty="0">
              <a:solidFill>
                <a:srgbClr val="FFFFFF"/>
              </a:solidFill>
              <a:latin typeface="Open Sans"/>
            </a:endParaRPr>
          </a:p>
          <a:p>
            <a:pPr marL="755685" lvl="1" indent="-377842" algn="l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ro-RO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Direcții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viitoare</a:t>
            </a:r>
            <a:endParaRPr lang="en-US" sz="3500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074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70741" y="1952351"/>
            <a:ext cx="4618938" cy="6382297"/>
            <a:chOff x="0" y="0"/>
            <a:chExt cx="588232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8232" cy="812800"/>
            </a:xfrm>
            <a:custGeom>
              <a:avLst/>
              <a:gdLst/>
              <a:ahLst/>
              <a:cxnLst/>
              <a:rect l="l" t="t" r="r" b="b"/>
              <a:pathLst>
                <a:path w="588232" h="812800">
                  <a:moveTo>
                    <a:pt x="0" y="0"/>
                  </a:moveTo>
                  <a:lnTo>
                    <a:pt x="588232" y="0"/>
                  </a:lnTo>
                  <a:lnTo>
                    <a:pt x="58823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84031" r="-61615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89315" y="1952351"/>
            <a:ext cx="1407911" cy="6382297"/>
            <a:chOff x="0" y="0"/>
            <a:chExt cx="478135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8135" cy="2167467"/>
            </a:xfrm>
            <a:custGeom>
              <a:avLst/>
              <a:gdLst/>
              <a:ahLst/>
              <a:cxnLst/>
              <a:rect l="l" t="t" r="r" b="b"/>
              <a:pathLst>
                <a:path w="478135" h="2167467">
                  <a:moveTo>
                    <a:pt x="0" y="0"/>
                  </a:moveTo>
                  <a:lnTo>
                    <a:pt x="478135" y="0"/>
                  </a:lnTo>
                  <a:lnTo>
                    <a:pt x="478135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813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4032" y="1971401"/>
            <a:ext cx="612529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2"/>
              </a:lnSpc>
            </a:pPr>
            <a:r>
              <a:rPr lang="en-US" sz="6699" dirty="0">
                <a:solidFill>
                  <a:srgbClr val="FFFFFF"/>
                </a:solidFill>
                <a:latin typeface="Anton"/>
              </a:rPr>
              <a:t>SCOPUL </a:t>
            </a:r>
            <a:r>
              <a:rPr lang="en-US" sz="6699" dirty="0">
                <a:solidFill>
                  <a:srgbClr val="FFFFFF"/>
                </a:solidFill>
                <a:latin typeface="Anton" pitchFamily="2" charset="0"/>
              </a:rPr>
              <a:t>LUCRĂRII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4032" y="3771900"/>
            <a:ext cx="8365966" cy="247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FFFFFF"/>
                </a:solidFill>
                <a:latin typeface="Open Sans"/>
              </a:rPr>
              <a:t>Dezvoltarea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unei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platforme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Content Delivery Network (CDN)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pentru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optimizarea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livrar</a:t>
            </a:r>
            <a:r>
              <a:rPr lang="ro-RO" sz="3500" dirty="0" err="1">
                <a:solidFill>
                  <a:srgbClr val="FFFFFF"/>
                </a:solidFill>
                <a:latin typeface="Open Sans"/>
              </a:rPr>
              <a:t>ării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conținutului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și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ro-RO" sz="3500" dirty="0">
                <a:solidFill>
                  <a:srgbClr val="FFFFFF"/>
                </a:solidFill>
                <a:latin typeface="Open Sans"/>
              </a:rPr>
              <a:t>îmbunătățirea 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securit</a:t>
            </a:r>
            <a:r>
              <a:rPr lang="ro-RO" sz="3500" dirty="0" err="1">
                <a:solidFill>
                  <a:srgbClr val="FFFFFF"/>
                </a:solidFill>
                <a:latin typeface="Open Sans"/>
              </a:rPr>
              <a:t>ății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site-</a:t>
            </a:r>
            <a:r>
              <a:rPr lang="en-US" sz="3500" dirty="0" err="1">
                <a:solidFill>
                  <a:srgbClr val="FFFFFF"/>
                </a:solidFill>
                <a:latin typeface="Open Sans"/>
              </a:rPr>
              <a:t>urilor</a:t>
            </a:r>
            <a:r>
              <a:rPr lang="en-US" sz="3500" dirty="0">
                <a:solidFill>
                  <a:srgbClr val="FFFFFF"/>
                </a:solidFill>
                <a:latin typeface="Open Sans"/>
              </a:rPr>
              <a:t> web.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074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2018030"/>
            <a:ext cx="1039108" cy="8268970"/>
            <a:chOff x="0" y="0"/>
            <a:chExt cx="352887" cy="2808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2887" cy="2808192"/>
            </a:xfrm>
            <a:custGeom>
              <a:avLst/>
              <a:gdLst/>
              <a:ahLst/>
              <a:cxnLst/>
              <a:rect l="l" t="t" r="r" b="b"/>
              <a:pathLst>
                <a:path w="352887" h="2808192">
                  <a:moveTo>
                    <a:pt x="0" y="0"/>
                  </a:moveTo>
                  <a:lnTo>
                    <a:pt x="352887" y="0"/>
                  </a:lnTo>
                  <a:lnTo>
                    <a:pt x="352887" y="2808192"/>
                  </a:lnTo>
                  <a:lnTo>
                    <a:pt x="0" y="280819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52887" cy="283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7057" y="3511530"/>
            <a:ext cx="597723" cy="5977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7057" y="5695941"/>
            <a:ext cx="597723" cy="5977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16496" y="2659348"/>
            <a:ext cx="9180321" cy="5246370"/>
            <a:chOff x="0" y="0"/>
            <a:chExt cx="6350000" cy="3628898"/>
          </a:xfrm>
        </p:grpSpPr>
        <p:sp>
          <p:nvSpPr>
            <p:cNvPr id="16" name="Freeform 16"/>
            <p:cNvSpPr/>
            <p:nvPr/>
          </p:nvSpPr>
          <p:spPr>
            <a:xfrm>
              <a:off x="0" y="-27686"/>
              <a:ext cx="6350000" cy="3683635"/>
            </a:xfrm>
            <a:custGeom>
              <a:avLst/>
              <a:gdLst/>
              <a:ahLst/>
              <a:cxnLst/>
              <a:rect l="l" t="t" r="r" b="b"/>
              <a:pathLst>
                <a:path w="6350000" h="3683635">
                  <a:moveTo>
                    <a:pt x="6064631" y="1292733"/>
                  </a:moveTo>
                  <a:cubicBezTo>
                    <a:pt x="6221603" y="1326896"/>
                    <a:pt x="6350000" y="1486281"/>
                    <a:pt x="6350000" y="1646936"/>
                  </a:cubicBezTo>
                  <a:lnTo>
                    <a:pt x="6350000" y="2078990"/>
                  </a:lnTo>
                  <a:cubicBezTo>
                    <a:pt x="6350000" y="2239645"/>
                    <a:pt x="6221349" y="2398268"/>
                    <a:pt x="6064250" y="2431415"/>
                  </a:cubicBezTo>
                  <a:lnTo>
                    <a:pt x="285750" y="3650361"/>
                  </a:lnTo>
                  <a:cubicBezTo>
                    <a:pt x="128651" y="3683635"/>
                    <a:pt x="0" y="3579241"/>
                    <a:pt x="0" y="3418586"/>
                  </a:cubicBezTo>
                  <a:lnTo>
                    <a:pt x="0" y="264160"/>
                  </a:lnTo>
                  <a:cubicBezTo>
                    <a:pt x="0" y="103505"/>
                    <a:pt x="128397" y="0"/>
                    <a:pt x="285369" y="34163"/>
                  </a:cubicBezTo>
                  <a:lnTo>
                    <a:pt x="6064631" y="1292733"/>
                  </a:lnTo>
                  <a:close/>
                </a:path>
              </a:pathLst>
            </a:custGeom>
            <a:blipFill>
              <a:blip r:embed="rId3"/>
              <a:stretch>
                <a:fillRect l="-15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3485" y="1138740"/>
            <a:ext cx="7141574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 dirty="0">
                <a:solidFill>
                  <a:srgbClr val="FFFFFF"/>
                </a:solidFill>
                <a:latin typeface="Anton"/>
              </a:rPr>
              <a:t>OBIECTIVE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21579" y="3454380"/>
            <a:ext cx="5669709" cy="1881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ro-RO" sz="2899" dirty="0">
                <a:solidFill>
                  <a:srgbClr val="FFFFFF"/>
                </a:solidFill>
                <a:latin typeface="Open Sans"/>
              </a:rPr>
              <a:t>Îmbunătățirea performanțelor</a:t>
            </a:r>
            <a:endParaRPr lang="en-US" sz="2899" dirty="0">
              <a:solidFill>
                <a:srgbClr val="FFFFFF"/>
              </a:solidFill>
              <a:latin typeface="Open Sa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 err="1">
                <a:solidFill>
                  <a:srgbClr val="FFFFFF"/>
                </a:solidFill>
                <a:latin typeface="Open Sans"/>
              </a:rPr>
              <a:t>reducerea</a:t>
            </a:r>
            <a:r>
              <a:rPr lang="en-US" sz="26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Open Sans"/>
              </a:rPr>
              <a:t>latenței</a:t>
            </a:r>
            <a:endParaRPr lang="en-US" sz="2600" dirty="0">
              <a:solidFill>
                <a:srgbClr val="FFFFFF"/>
              </a:solidFill>
              <a:latin typeface="Open Sans"/>
            </a:endParaRP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dirty="0" err="1">
                <a:solidFill>
                  <a:srgbClr val="FFFFFF"/>
                </a:solidFill>
                <a:latin typeface="Open Sans"/>
              </a:rPr>
              <a:t>scăderea</a:t>
            </a:r>
            <a:r>
              <a:rPr lang="en-US" sz="26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Open Sans"/>
              </a:rPr>
              <a:t>lă</a:t>
            </a:r>
            <a:r>
              <a:rPr lang="ro-RO" sz="2600" dirty="0">
                <a:solidFill>
                  <a:srgbClr val="FFFFFF"/>
                </a:solidFill>
                <a:latin typeface="Open Sans"/>
              </a:rPr>
              <a:t>ț</a:t>
            </a:r>
            <a:r>
              <a:rPr lang="en-US" sz="2600" dirty="0" err="1">
                <a:solidFill>
                  <a:srgbClr val="FFFFFF"/>
                </a:solidFill>
                <a:latin typeface="Open Sans"/>
              </a:rPr>
              <a:t>imii</a:t>
            </a:r>
            <a:r>
              <a:rPr lang="en-US" sz="2600" dirty="0">
                <a:solidFill>
                  <a:srgbClr val="FFFFFF"/>
                </a:solidFill>
                <a:latin typeface="Open Sans"/>
              </a:rPr>
              <a:t> de </a:t>
            </a:r>
            <a:r>
              <a:rPr lang="en-US" sz="2600" dirty="0" err="1">
                <a:solidFill>
                  <a:srgbClr val="FFFFFF"/>
                </a:solidFill>
                <a:latin typeface="Open Sans"/>
              </a:rPr>
              <a:t>bandă</a:t>
            </a:r>
            <a:r>
              <a:rPr lang="ro-RO" sz="2600" dirty="0">
                <a:solidFill>
                  <a:srgbClr val="FFFFFF"/>
                </a:solidFill>
                <a:latin typeface="Open Sans"/>
              </a:rPr>
              <a:t> către serverul de origine</a:t>
            </a:r>
            <a:endParaRPr lang="en-US" sz="26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05569" y="3701850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2430" y="5638791"/>
            <a:ext cx="6222591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Open Sans"/>
              </a:rPr>
              <a:t>Creșterea Securității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protecția împotriva atacurilot DDoS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transmiterea securizată a datelor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5569" y="5886262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1055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03359" y="5607753"/>
            <a:ext cx="3988936" cy="3988936"/>
            <a:chOff x="0" y="0"/>
            <a:chExt cx="1354667" cy="13546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4667" cy="1354667"/>
            </a:xfrm>
            <a:custGeom>
              <a:avLst/>
              <a:gdLst/>
              <a:ahLst/>
              <a:cxnLst/>
              <a:rect l="l" t="t" r="r" b="b"/>
              <a:pathLst>
                <a:path w="1354667" h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2953" y="4777920"/>
            <a:ext cx="4716347" cy="4480380"/>
            <a:chOff x="0" y="0"/>
            <a:chExt cx="812800" cy="772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72134"/>
            </a:xfrm>
            <a:custGeom>
              <a:avLst/>
              <a:gdLst/>
              <a:ahLst/>
              <a:cxnLst/>
              <a:rect l="l" t="t" r="r" b="b"/>
              <a:pathLst>
                <a:path w="812800" h="772134">
                  <a:moveTo>
                    <a:pt x="0" y="0"/>
                  </a:moveTo>
                  <a:lnTo>
                    <a:pt x="812800" y="0"/>
                  </a:lnTo>
                  <a:lnTo>
                    <a:pt x="812800" y="772134"/>
                  </a:lnTo>
                  <a:lnTo>
                    <a:pt x="0" y="772134"/>
                  </a:lnTo>
                  <a:close/>
                </a:path>
              </a:pathLst>
            </a:custGeom>
            <a:blipFill>
              <a:blip r:embed="rId3"/>
              <a:stretch>
                <a:fillRect l="-21292" r="-212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28700"/>
            <a:ext cx="4657491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 dirty="0">
                <a:solidFill>
                  <a:srgbClr val="FFFFFF"/>
                </a:solidFill>
                <a:latin typeface="Anton"/>
              </a:rPr>
              <a:t>RELATED WORK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6017" y="5607753"/>
            <a:ext cx="653182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Open Sans"/>
              </a:rPr>
              <a:t>Google Cloud CDN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endParaRPr lang="en-US" sz="3299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2227217"/>
            <a:ext cx="4494226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Open Sans"/>
              </a:rPr>
              <a:t>Cloudflare CDN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endParaRPr lang="en-US" sz="32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5573" y="2775858"/>
            <a:ext cx="9061237" cy="259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276" lvl="1" indent="-319138" algn="l">
              <a:lnSpc>
                <a:spcPts val="4138"/>
              </a:lnSpc>
              <a:buFont typeface="Arial"/>
              <a:buChar char="•"/>
            </a:pPr>
            <a:r>
              <a:rPr lang="en-US" sz="2956" dirty="0" err="1">
                <a:solidFill>
                  <a:srgbClr val="FFFFFF"/>
                </a:solidFill>
                <a:latin typeface="Open Sans"/>
              </a:rPr>
              <a:t>prezint</a:t>
            </a:r>
            <a:r>
              <a:rPr lang="ro-RO" sz="2956" dirty="0">
                <a:solidFill>
                  <a:srgbClr val="FFFFFF"/>
                </a:solidFill>
                <a:latin typeface="Open Sans"/>
              </a:rPr>
              <a:t>ă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o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rețea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de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servere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pe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toat</a:t>
            </a:r>
            <a:r>
              <a:rPr lang="ro-RO" sz="2956" dirty="0">
                <a:solidFill>
                  <a:srgbClr val="FFFFFF"/>
                </a:solidFill>
                <a:latin typeface="Open Sans"/>
              </a:rPr>
              <a:t>ă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suprafața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globului</a:t>
            </a:r>
            <a:endParaRPr lang="en-US" sz="2956" dirty="0">
              <a:solidFill>
                <a:srgbClr val="FFFFFF"/>
              </a:solidFill>
              <a:latin typeface="Open Sans"/>
            </a:endParaRPr>
          </a:p>
          <a:p>
            <a:pPr marL="638276" lvl="1" indent="-319138" algn="l">
              <a:lnSpc>
                <a:spcPts val="4138"/>
              </a:lnSpc>
              <a:buFont typeface="Arial"/>
              <a:buChar char="•"/>
            </a:pPr>
            <a:r>
              <a:rPr lang="ro-RO" sz="2956" dirty="0">
                <a:solidFill>
                  <a:srgbClr val="FFFFFF"/>
                </a:solidFill>
                <a:latin typeface="Open Sans"/>
              </a:rPr>
              <a:t>t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imp de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încărcare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a site-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ului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web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îmbunătățit</a:t>
            </a:r>
            <a:endParaRPr lang="en-US" sz="2956" dirty="0">
              <a:solidFill>
                <a:srgbClr val="FFFFFF"/>
              </a:solidFill>
              <a:latin typeface="Open Sans"/>
            </a:endParaRPr>
          </a:p>
          <a:p>
            <a:pPr marL="638276" lvl="1" indent="-319138" algn="l">
              <a:lnSpc>
                <a:spcPts val="4138"/>
              </a:lnSpc>
              <a:buFont typeface="Arial"/>
              <a:buChar char="•"/>
            </a:pPr>
            <a:r>
              <a:rPr lang="ro-RO" sz="2956" dirty="0">
                <a:solidFill>
                  <a:srgbClr val="FFFFFF"/>
                </a:solidFill>
                <a:latin typeface="Open Sans Semi-Bold"/>
              </a:rPr>
              <a:t>s</a:t>
            </a:r>
            <a:r>
              <a:rPr lang="en-US" sz="2956" dirty="0" err="1">
                <a:solidFill>
                  <a:srgbClr val="FFFFFF"/>
                </a:solidFill>
                <a:latin typeface="Open Sans Semi-Bold"/>
              </a:rPr>
              <a:t>ecuritate</a:t>
            </a:r>
            <a:r>
              <a:rPr lang="en-US" sz="2956" dirty="0">
                <a:solidFill>
                  <a:srgbClr val="FFFFFF"/>
                </a:solidFill>
                <a:latin typeface="Open Sans Semi-Bold"/>
              </a:rPr>
              <a:t> </a:t>
            </a:r>
            <a:r>
              <a:rPr lang="en-US" sz="2956" dirty="0" err="1">
                <a:solidFill>
                  <a:srgbClr val="FFFFFF"/>
                </a:solidFill>
                <a:latin typeface="Open Sans Semi-Bold"/>
              </a:rPr>
              <a:t>îmbunătățită</a:t>
            </a:r>
            <a:r>
              <a:rPr lang="en-US" sz="2956" dirty="0">
                <a:solidFill>
                  <a:srgbClr val="FFFFFF"/>
                </a:solidFill>
                <a:latin typeface="Open Sans Semi-Bold"/>
              </a:rPr>
              <a:t> a site-</a:t>
            </a:r>
            <a:r>
              <a:rPr lang="en-US" sz="2956" dirty="0" err="1">
                <a:solidFill>
                  <a:srgbClr val="FFFFFF"/>
                </a:solidFill>
                <a:latin typeface="Open Sans Semi-Bold"/>
              </a:rPr>
              <a:t>ului</a:t>
            </a:r>
            <a:r>
              <a:rPr lang="en-US" sz="2956" dirty="0">
                <a:solidFill>
                  <a:srgbClr val="FFFFFF"/>
                </a:solidFill>
                <a:latin typeface="Open Sans Semi-Bold"/>
              </a:rPr>
              <a:t> web</a:t>
            </a:r>
          </a:p>
          <a:p>
            <a:pPr marL="638276" lvl="1" indent="-319138" algn="l">
              <a:lnSpc>
                <a:spcPts val="4138"/>
              </a:lnSpc>
              <a:spcBef>
                <a:spcPct val="0"/>
              </a:spcBef>
              <a:buFont typeface="Arial"/>
              <a:buChar char="•"/>
            </a:pPr>
            <a:r>
              <a:rPr lang="ro-RO" sz="2956" dirty="0">
                <a:solidFill>
                  <a:srgbClr val="FFFFFF"/>
                </a:solidFill>
                <a:latin typeface="Open Sans Semi-Bold"/>
              </a:rPr>
              <a:t>c</a:t>
            </a:r>
            <a:r>
              <a:rPr lang="en-US" sz="2956" dirty="0" err="1">
                <a:solidFill>
                  <a:srgbClr val="FFFFFF"/>
                </a:solidFill>
                <a:latin typeface="Open Sans Semi-Bold"/>
              </a:rPr>
              <a:t>osturi</a:t>
            </a:r>
            <a:r>
              <a:rPr lang="en-US" sz="2956" dirty="0">
                <a:solidFill>
                  <a:srgbClr val="FFFFFF"/>
                </a:solidFill>
                <a:latin typeface="Open Sans Semi-Bold"/>
              </a:rPr>
              <a:t> </a:t>
            </a:r>
            <a:r>
              <a:rPr lang="en-US" sz="2956" dirty="0" err="1">
                <a:solidFill>
                  <a:srgbClr val="FFFFFF"/>
                </a:solidFill>
                <a:latin typeface="Open Sans Semi-Bold"/>
              </a:rPr>
              <a:t>reduse</a:t>
            </a:r>
            <a:r>
              <a:rPr lang="en-US" sz="2956" dirty="0">
                <a:solidFill>
                  <a:srgbClr val="FFFFFF"/>
                </a:solidFill>
                <a:latin typeface="Open Sans Semi-Bold"/>
              </a:rPr>
              <a:t> cu </a:t>
            </a:r>
            <a:r>
              <a:rPr lang="en-US" sz="2956" dirty="0" err="1">
                <a:solidFill>
                  <a:srgbClr val="FFFFFF"/>
                </a:solidFill>
                <a:latin typeface="Open Sans Semi-Bold"/>
              </a:rPr>
              <a:t>lățimea</a:t>
            </a:r>
            <a:r>
              <a:rPr lang="en-US" sz="2956" dirty="0">
                <a:solidFill>
                  <a:srgbClr val="FFFFFF"/>
                </a:solidFill>
                <a:latin typeface="Open Sans Semi-Bold"/>
              </a:rPr>
              <a:t> de </a:t>
            </a:r>
            <a:r>
              <a:rPr lang="en-US" sz="2956" dirty="0" err="1">
                <a:solidFill>
                  <a:srgbClr val="FFFFFF"/>
                </a:solidFill>
                <a:latin typeface="Open Sans Semi-Bold"/>
              </a:rPr>
              <a:t>bandă</a:t>
            </a:r>
            <a:endParaRPr lang="en-US" sz="2956" dirty="0">
              <a:solidFill>
                <a:srgbClr val="FFFFFF"/>
              </a:solidFill>
              <a:latin typeface="Open Sans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6017" y="6180205"/>
            <a:ext cx="9061237" cy="205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276" lvl="1" indent="-319138" algn="l">
              <a:lnSpc>
                <a:spcPts val="4138"/>
              </a:lnSpc>
              <a:buFont typeface="Arial"/>
              <a:buChar char="•"/>
            </a:pPr>
            <a:r>
              <a:rPr lang="en-US" sz="2956" dirty="0" err="1">
                <a:solidFill>
                  <a:srgbClr val="FFFFFF"/>
                </a:solidFill>
                <a:latin typeface="Open Sans"/>
              </a:rPr>
              <a:t>folosește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cloud-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ul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Google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pentru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a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livr</a:t>
            </a:r>
            <a:r>
              <a:rPr lang="ro-RO" sz="2956" dirty="0">
                <a:solidFill>
                  <a:srgbClr val="FFFFFF"/>
                </a:solidFill>
                <a:latin typeface="Open Sans"/>
              </a:rPr>
              <a:t>a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conținutul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mai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aproape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de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utilizatorii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finali</a:t>
            </a:r>
            <a:endParaRPr lang="en-US" sz="2956" dirty="0">
              <a:solidFill>
                <a:srgbClr val="FFFFFF"/>
              </a:solidFill>
              <a:latin typeface="Open Sans"/>
            </a:endParaRPr>
          </a:p>
          <a:p>
            <a:pPr marL="638276" lvl="1" indent="-319138" algn="l">
              <a:lnSpc>
                <a:spcPts val="4138"/>
              </a:lnSpc>
              <a:buFont typeface="Arial"/>
              <a:buChar char="•"/>
            </a:pPr>
            <a:r>
              <a:rPr lang="en-US" sz="2956" dirty="0">
                <a:solidFill>
                  <a:srgbClr val="FFFFFF"/>
                </a:solidFill>
                <a:latin typeface="Open Sans"/>
              </a:rPr>
              <a:t>External Load Balancer</a:t>
            </a:r>
          </a:p>
          <a:p>
            <a:pPr marL="638276" lvl="1" indent="-319138" algn="l">
              <a:lnSpc>
                <a:spcPts val="4138"/>
              </a:lnSpc>
              <a:spcBef>
                <a:spcPct val="0"/>
              </a:spcBef>
              <a:buFont typeface="Arial"/>
              <a:buChar char="•"/>
            </a:pPr>
            <a:r>
              <a:rPr lang="ro-RO" sz="2956" dirty="0">
                <a:solidFill>
                  <a:srgbClr val="FFFFFF"/>
                </a:solidFill>
                <a:latin typeface="Open Sans"/>
              </a:rPr>
              <a:t>livrează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conținutul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din cache-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ul</a:t>
            </a:r>
            <a:r>
              <a:rPr lang="en-US" sz="295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956" dirty="0" err="1">
                <a:solidFill>
                  <a:srgbClr val="FFFFFF"/>
                </a:solidFill>
                <a:latin typeface="Open Sans"/>
              </a:rPr>
              <a:t>propriu</a:t>
            </a:r>
            <a:endParaRPr lang="en-US" sz="2956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7143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065268" y="1607750"/>
            <a:ext cx="4222732" cy="5567305"/>
            <a:chOff x="0" y="0"/>
            <a:chExt cx="1434065" cy="18906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4065" cy="1890691"/>
            </a:xfrm>
            <a:custGeom>
              <a:avLst/>
              <a:gdLst/>
              <a:ahLst/>
              <a:cxnLst/>
              <a:rect l="l" t="t" r="r" b="b"/>
              <a:pathLst>
                <a:path w="1434065" h="1890691">
                  <a:moveTo>
                    <a:pt x="0" y="0"/>
                  </a:moveTo>
                  <a:lnTo>
                    <a:pt x="1434065" y="0"/>
                  </a:lnTo>
                  <a:lnTo>
                    <a:pt x="1434065" y="1890691"/>
                  </a:lnTo>
                  <a:lnTo>
                    <a:pt x="0" y="1890691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34065" cy="1919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5067" y="2311027"/>
            <a:ext cx="597723" cy="5977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5067" y="4165447"/>
            <a:ext cx="597723" cy="5977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5067" y="6493484"/>
            <a:ext cx="597723" cy="59772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67943" y="1205170"/>
            <a:ext cx="5471816" cy="1881380"/>
            <a:chOff x="0" y="0"/>
            <a:chExt cx="2363952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63952" cy="812800"/>
            </a:xfrm>
            <a:custGeom>
              <a:avLst/>
              <a:gdLst/>
              <a:ahLst/>
              <a:cxnLst/>
              <a:rect l="l" t="t" r="r" b="b"/>
              <a:pathLst>
                <a:path w="2363952" h="812800">
                  <a:moveTo>
                    <a:pt x="0" y="0"/>
                  </a:moveTo>
                  <a:lnTo>
                    <a:pt x="2363952" y="0"/>
                  </a:lnTo>
                  <a:lnTo>
                    <a:pt x="236395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22710" b="-227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67943" y="3224757"/>
            <a:ext cx="2735908" cy="1735149"/>
            <a:chOff x="0" y="0"/>
            <a:chExt cx="1281588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1588" cy="812800"/>
            </a:xfrm>
            <a:custGeom>
              <a:avLst/>
              <a:gdLst/>
              <a:ahLst/>
              <a:cxnLst/>
              <a:rect l="l" t="t" r="r" b="b"/>
              <a:pathLst>
                <a:path w="1281588" h="812800">
                  <a:moveTo>
                    <a:pt x="0" y="0"/>
                  </a:moveTo>
                  <a:lnTo>
                    <a:pt x="1281588" y="0"/>
                  </a:lnTo>
                  <a:lnTo>
                    <a:pt x="128158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28837" b="-288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503721" y="3224757"/>
            <a:ext cx="2536038" cy="1735149"/>
            <a:chOff x="0" y="0"/>
            <a:chExt cx="1187962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87962" cy="812800"/>
            </a:xfrm>
            <a:custGeom>
              <a:avLst/>
              <a:gdLst/>
              <a:ahLst/>
              <a:cxnLst/>
              <a:rect l="l" t="t" r="r" b="b"/>
              <a:pathLst>
                <a:path w="1187962" h="812800">
                  <a:moveTo>
                    <a:pt x="0" y="0"/>
                  </a:moveTo>
                  <a:lnTo>
                    <a:pt x="1187962" y="0"/>
                  </a:lnTo>
                  <a:lnTo>
                    <a:pt x="118796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23078" b="-230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567943" y="5143500"/>
            <a:ext cx="2735908" cy="1881380"/>
            <a:chOff x="0" y="0"/>
            <a:chExt cx="1181976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81976" cy="812800"/>
            </a:xfrm>
            <a:custGeom>
              <a:avLst/>
              <a:gdLst/>
              <a:ahLst/>
              <a:cxnLst/>
              <a:rect l="l" t="t" r="r" b="b"/>
              <a:pathLst>
                <a:path w="1181976" h="812800">
                  <a:moveTo>
                    <a:pt x="0" y="0"/>
                  </a:moveTo>
                  <a:lnTo>
                    <a:pt x="1181976" y="0"/>
                  </a:lnTo>
                  <a:lnTo>
                    <a:pt x="118197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8651" r="-18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</a:rPr>
              <a:t>0</a:t>
            </a:r>
            <a:r>
              <a:rPr lang="ro-RO" sz="1400" dirty="0">
                <a:solidFill>
                  <a:srgbClr val="FFFFFF"/>
                </a:solidFill>
                <a:latin typeface="Open Sans Bold"/>
              </a:rPr>
              <a:t>5</a:t>
            </a:r>
            <a:endParaRPr lang="en-US" sz="14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1028700"/>
            <a:ext cx="3775232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FFFFFF"/>
                </a:solidFill>
                <a:latin typeface="Anton"/>
              </a:rPr>
              <a:t>TEHNOLOGII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27463" y="2335533"/>
            <a:ext cx="8640537" cy="15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 err="1">
                <a:solidFill>
                  <a:srgbClr val="FFFFFF"/>
                </a:solidFill>
                <a:latin typeface="Open Sans"/>
              </a:rPr>
              <a:t>FastApi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- framework Python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>
                <a:solidFill>
                  <a:srgbClr val="FFFFFF"/>
                </a:solidFill>
                <a:latin typeface="Open Sans"/>
              </a:rPr>
              <a:t>c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apabil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să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gestioneze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un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volum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mare de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cereri</a:t>
            </a:r>
            <a:endParaRPr lang="en-US" sz="2899" dirty="0">
              <a:solidFill>
                <a:srgbClr val="FFFFFF"/>
              </a:solidFill>
              <a:latin typeface="Open Sans"/>
            </a:endParaRPr>
          </a:p>
          <a:p>
            <a:pPr marL="626102" lvl="1" indent="-313051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</a:rPr>
              <a:t>suport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pentru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programare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asincron</a:t>
            </a:r>
            <a:r>
              <a:rPr lang="ro-RO" sz="2899" dirty="0">
                <a:solidFill>
                  <a:srgbClr val="FFFFFF"/>
                </a:solidFill>
                <a:latin typeface="Open Sans"/>
              </a:rPr>
              <a:t>ă</a:t>
            </a:r>
            <a:endParaRPr lang="en-US" sz="2899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33579" y="2501347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27463" y="4186814"/>
            <a:ext cx="6430737" cy="259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Open Sans"/>
              </a:rPr>
              <a:t>Redis - NoSQL 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>
                <a:solidFill>
                  <a:srgbClr val="FFFFFF"/>
                </a:solidFill>
                <a:latin typeface="Open Sans"/>
              </a:rPr>
              <a:t>p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erformanță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ridicată</a:t>
            </a:r>
            <a:r>
              <a:rPr lang="ro-RO" sz="2899" dirty="0">
                <a:solidFill>
                  <a:srgbClr val="FFFFFF"/>
                </a:solidFill>
                <a:latin typeface="Open Sans"/>
              </a:rPr>
              <a:t> 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>
                <a:solidFill>
                  <a:srgbClr val="FFFFFF"/>
                </a:solidFill>
                <a:latin typeface="Open Sans"/>
              </a:rPr>
              <a:t>in-</a:t>
            </a:r>
            <a:r>
              <a:rPr lang="ro-RO" sz="2899" dirty="0" err="1">
                <a:solidFill>
                  <a:srgbClr val="FFFFFF"/>
                </a:solidFill>
                <a:latin typeface="Open Sans"/>
              </a:rPr>
              <a:t>memory</a:t>
            </a:r>
            <a:r>
              <a:rPr lang="ro-RO" sz="2899" dirty="0">
                <a:solidFill>
                  <a:srgbClr val="FFFFFF"/>
                </a:solidFill>
                <a:latin typeface="Open Sans"/>
              </a:rPr>
              <a:t> cache</a:t>
            </a:r>
            <a:endParaRPr lang="en-US" sz="2899" dirty="0">
              <a:solidFill>
                <a:srgbClr val="FFFFFF"/>
              </a:solidFill>
              <a:latin typeface="Open Sans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</a:rPr>
              <a:t>persistența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datelor</a:t>
            </a:r>
            <a:endParaRPr lang="en-US" sz="2899" dirty="0">
              <a:solidFill>
                <a:srgbClr val="FFFFFF"/>
              </a:solidFill>
              <a:latin typeface="Open Sans"/>
            </a:endParaRPr>
          </a:p>
          <a:p>
            <a:pPr marL="313051" lvl="1"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33579" y="4355768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02660" y="6441014"/>
            <a:ext cx="6760340" cy="206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Open Sans"/>
              </a:rPr>
              <a:t>Amazon Web Services 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</a:rPr>
              <a:t>distribuire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 global</a:t>
            </a:r>
            <a:r>
              <a:rPr lang="ro-RO" sz="2899" dirty="0">
                <a:solidFill>
                  <a:srgbClr val="FFFFFF"/>
                </a:solidFill>
                <a:latin typeface="Open Sans"/>
              </a:rPr>
              <a:t>ă </a:t>
            </a:r>
            <a:r>
              <a:rPr lang="en-US" sz="2899" dirty="0">
                <a:solidFill>
                  <a:srgbClr val="FFFFFF"/>
                </a:solidFill>
                <a:latin typeface="Open Sans"/>
              </a:rPr>
              <a:t>a </a:t>
            </a:r>
            <a:r>
              <a:rPr lang="en-US" sz="2899" dirty="0" err="1">
                <a:solidFill>
                  <a:srgbClr val="FFFFFF"/>
                </a:solidFill>
                <a:latin typeface="Open Sans"/>
              </a:rPr>
              <a:t>serverelor</a:t>
            </a:r>
            <a:endParaRPr lang="en-US" sz="2899" dirty="0">
              <a:solidFill>
                <a:srgbClr val="FFFFFF"/>
              </a:solidFill>
              <a:latin typeface="Open Sans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</a:rPr>
              <a:t>scalabilitate</a:t>
            </a:r>
            <a:endParaRPr lang="en-US" sz="2899" dirty="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33579" y="6643855"/>
            <a:ext cx="340698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E6DCCF-D1A3-A7E5-8C71-69042F61D36F}"/>
              </a:ext>
            </a:extLst>
          </p:cNvPr>
          <p:cNvGrpSpPr/>
          <p:nvPr/>
        </p:nvGrpSpPr>
        <p:grpSpPr>
          <a:xfrm>
            <a:off x="15503721" y="5158145"/>
            <a:ext cx="2559116" cy="1881380"/>
            <a:chOff x="0" y="0"/>
            <a:chExt cx="1105598" cy="812800"/>
          </a:xfrm>
        </p:grpSpPr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691A5AE5-1041-FFDB-20A8-195A15497F92}"/>
                </a:ext>
              </a:extLst>
            </p:cNvPr>
            <p:cNvSpPr/>
            <p:nvPr/>
          </p:nvSpPr>
          <p:spPr>
            <a:xfrm>
              <a:off x="0" y="0"/>
              <a:ext cx="1105598" cy="812800"/>
            </a:xfrm>
            <a:custGeom>
              <a:avLst/>
              <a:gdLst/>
              <a:ahLst/>
              <a:cxnLst/>
              <a:rect l="l" t="t" r="r" b="b"/>
              <a:pathLst>
                <a:path w="1105598" h="812800">
                  <a:moveTo>
                    <a:pt x="0" y="0"/>
                  </a:moveTo>
                  <a:lnTo>
                    <a:pt x="1105598" y="0"/>
                  </a:lnTo>
                  <a:lnTo>
                    <a:pt x="110559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18011" b="-180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15">
            <a:extLst>
              <a:ext uri="{FF2B5EF4-FFF2-40B4-BE49-F238E27FC236}">
                <a16:creationId xmlns:a16="http://schemas.microsoft.com/office/drawing/2014/main" id="{DB18903D-73BA-2B02-B975-3D989FD731FF}"/>
              </a:ext>
            </a:extLst>
          </p:cNvPr>
          <p:cNvGrpSpPr/>
          <p:nvPr/>
        </p:nvGrpSpPr>
        <p:grpSpPr>
          <a:xfrm>
            <a:off x="1205067" y="8191424"/>
            <a:ext cx="597723" cy="597723"/>
            <a:chOff x="0" y="0"/>
            <a:chExt cx="812800" cy="812800"/>
          </a:xfrm>
        </p:grpSpPr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41B2C8F-C491-22E2-FC58-F482E42B09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36B7AAD6-6B85-A612-EF7D-8CDC023DB64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34">
            <a:extLst>
              <a:ext uri="{FF2B5EF4-FFF2-40B4-BE49-F238E27FC236}">
                <a16:creationId xmlns:a16="http://schemas.microsoft.com/office/drawing/2014/main" id="{1B77499D-BD7E-DC8C-47E1-624D687EDF9A}"/>
              </a:ext>
            </a:extLst>
          </p:cNvPr>
          <p:cNvSpPr txBox="1"/>
          <p:nvPr/>
        </p:nvSpPr>
        <p:spPr>
          <a:xfrm>
            <a:off x="2002660" y="8138954"/>
            <a:ext cx="7522340" cy="15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ro-RO" sz="2899" dirty="0" err="1">
                <a:solidFill>
                  <a:srgbClr val="FFFFFF"/>
                </a:solidFill>
                <a:latin typeface="Open Sans"/>
              </a:rPr>
              <a:t>MongoDB</a:t>
            </a:r>
            <a:r>
              <a:rPr lang="ro-RO" sz="2899" dirty="0">
                <a:solidFill>
                  <a:srgbClr val="FFFFFF"/>
                </a:solidFill>
                <a:latin typeface="Open Sans"/>
              </a:rPr>
              <a:t> și </a:t>
            </a:r>
            <a:r>
              <a:rPr lang="ro-RO" sz="2899" dirty="0" err="1">
                <a:solidFill>
                  <a:srgbClr val="FFFFFF"/>
                </a:solidFill>
                <a:latin typeface="Open Sans"/>
              </a:rPr>
              <a:t>MariaDB</a:t>
            </a:r>
            <a:r>
              <a:rPr lang="ro-RO" sz="2899" dirty="0">
                <a:solidFill>
                  <a:srgbClr val="FFFFFF"/>
                </a:solidFill>
                <a:latin typeface="Open Sans"/>
              </a:rPr>
              <a:t> </a:t>
            </a:r>
            <a:endParaRPr lang="en-US" sz="2899" dirty="0">
              <a:solidFill>
                <a:srgbClr val="FFFFFF"/>
              </a:solidFill>
              <a:latin typeface="Open Sans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>
                <a:solidFill>
                  <a:srgbClr val="FFFFFF"/>
                </a:solidFill>
                <a:latin typeface="Open Sans"/>
              </a:rPr>
              <a:t>gestionarea unui număr mare de cereri</a:t>
            </a:r>
            <a:endParaRPr lang="en-US" sz="2899" dirty="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3711345A-675B-D5D7-B1A7-E2914CBF4E05}"/>
              </a:ext>
            </a:extLst>
          </p:cNvPr>
          <p:cNvSpPr txBox="1"/>
          <p:nvPr/>
        </p:nvSpPr>
        <p:spPr>
          <a:xfrm>
            <a:off x="1333579" y="8341795"/>
            <a:ext cx="340698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</a:rPr>
              <a:t>0</a:t>
            </a:r>
            <a:r>
              <a:rPr lang="ro-RO" sz="1200" dirty="0">
                <a:solidFill>
                  <a:srgbClr val="FFFFFF"/>
                </a:solidFill>
                <a:latin typeface="Open Sans Bold"/>
              </a:rPr>
              <a:t>4</a:t>
            </a:r>
            <a:endParaRPr lang="en-US" sz="1200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1236" y="318234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pPr algn="l">
              <a:lnSpc>
                <a:spcPts val="4059"/>
              </a:lnSpc>
            </a:pPr>
            <a:endParaRPr lang="ro-RO" sz="2899" dirty="0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</a:rPr>
              <a:t>0</a:t>
            </a:r>
            <a:r>
              <a:rPr lang="ro-RO" sz="1400" dirty="0">
                <a:solidFill>
                  <a:srgbClr val="FFFFFF"/>
                </a:solidFill>
                <a:latin typeface="Open Sans Bold"/>
              </a:rPr>
              <a:t>6</a:t>
            </a:r>
            <a:endParaRPr lang="en-US" sz="14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3867" y="1181137"/>
            <a:ext cx="7930633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 dirty="0">
                <a:solidFill>
                  <a:srgbClr val="FFFFFF"/>
                </a:solidFill>
                <a:latin typeface="Anton"/>
              </a:rPr>
              <a:t>ARHITECTURA PLATFORMEI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2476500"/>
            <a:ext cx="1039108" cy="7810500"/>
            <a:chOff x="0" y="0"/>
            <a:chExt cx="352887" cy="28081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2887" cy="2808192"/>
            </a:xfrm>
            <a:custGeom>
              <a:avLst/>
              <a:gdLst/>
              <a:ahLst/>
              <a:cxnLst/>
              <a:rect l="l" t="t" r="r" b="b"/>
              <a:pathLst>
                <a:path w="352887" h="2808192">
                  <a:moveTo>
                    <a:pt x="0" y="0"/>
                  </a:moveTo>
                  <a:lnTo>
                    <a:pt x="352887" y="0"/>
                  </a:lnTo>
                  <a:lnTo>
                    <a:pt x="352887" y="2808192"/>
                  </a:lnTo>
                  <a:lnTo>
                    <a:pt x="0" y="280819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52887" cy="283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7" name="Picture 16" descr="A diagram of a diagram&#10;&#10;Description automatically generated">
            <a:extLst>
              <a:ext uri="{FF2B5EF4-FFF2-40B4-BE49-F238E27FC236}">
                <a16:creationId xmlns:a16="http://schemas.microsoft.com/office/drawing/2014/main" id="{D7FC4379-9042-247B-F551-2887CC867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8" y="2476500"/>
            <a:ext cx="16306316" cy="56599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BAF3CA-A1FE-551E-076A-0DD4E1CD8E49}"/>
              </a:ext>
            </a:extLst>
          </p:cNvPr>
          <p:cNvSpPr txBox="1"/>
          <p:nvPr/>
        </p:nvSpPr>
        <p:spPr>
          <a:xfrm>
            <a:off x="4575412" y="5117489"/>
            <a:ext cx="915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41AA7E-83C2-6C10-EF41-1F05E82358E2}"/>
              </a:ext>
            </a:extLst>
          </p:cNvPr>
          <p:cNvGrpSpPr/>
          <p:nvPr/>
        </p:nvGrpSpPr>
        <p:grpSpPr>
          <a:xfrm>
            <a:off x="17613737" y="7266414"/>
            <a:ext cx="47625" cy="1885006"/>
            <a:chOff x="0" y="-38100"/>
            <a:chExt cx="12543" cy="496462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4AB0D20C-5320-A7AB-83CB-D5A2916C977F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2DB07FAB-4E32-1C06-89CB-84ECC143310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889D754B-A274-9948-3F83-6AD7D4AA49CB}"/>
              </a:ext>
            </a:extLst>
          </p:cNvPr>
          <p:cNvSpPr txBox="1"/>
          <p:nvPr/>
        </p:nvSpPr>
        <p:spPr>
          <a:xfrm>
            <a:off x="17363818" y="946123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ro-RO" sz="14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  <a:endParaRPr lang="en-US" sz="1400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D042DA6A-670E-D8B4-DD4C-5463816D19F6}"/>
              </a:ext>
            </a:extLst>
          </p:cNvPr>
          <p:cNvSpPr txBox="1"/>
          <p:nvPr/>
        </p:nvSpPr>
        <p:spPr>
          <a:xfrm>
            <a:off x="1047312" y="1586492"/>
            <a:ext cx="9429705" cy="517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60"/>
              </a:lnSpc>
            </a:pPr>
            <a:r>
              <a:rPr lang="en-US" sz="290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Servere</a:t>
            </a:r>
            <a:r>
              <a:rPr lang="en-US" sz="29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Edge </a:t>
            </a:r>
            <a:r>
              <a:rPr lang="en-US" sz="290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Distribuite</a:t>
            </a:r>
            <a:endParaRPr lang="en-US" sz="2900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AWS EC2</a:t>
            </a:r>
          </a:p>
          <a:p>
            <a:pPr marL="617046" lvl="1" indent="-308523" algn="l">
              <a:lnSpc>
                <a:spcPts val="4001"/>
              </a:lnSpc>
              <a:buFont typeface="Arial"/>
              <a:buChar char="•"/>
            </a:pPr>
            <a:r>
              <a:rPr lang="en-US" sz="2858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în</a:t>
            </a:r>
            <a:r>
              <a:rPr lang="en-US" sz="285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proximitatea</a:t>
            </a:r>
            <a:r>
              <a:rPr lang="en-US" sz="285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utilizatorului</a:t>
            </a:r>
            <a:r>
              <a:rPr lang="en-US" sz="285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final</a:t>
            </a:r>
          </a:p>
          <a:p>
            <a:pPr algn="l">
              <a:lnSpc>
                <a:spcPts val="4001"/>
              </a:lnSpc>
            </a:pPr>
            <a:r>
              <a:rPr lang="en-US" sz="2858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Server DNS</a:t>
            </a:r>
          </a:p>
          <a:p>
            <a:pPr marL="617046" lvl="1" indent="-308523" algn="l">
              <a:lnSpc>
                <a:spcPts val="4001"/>
              </a:lnSpc>
              <a:buFont typeface="Arial"/>
              <a:buChar char="•"/>
            </a:pPr>
            <a:r>
              <a:rPr lang="en-US" sz="285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load balancer</a:t>
            </a:r>
          </a:p>
          <a:p>
            <a:pPr algn="l">
              <a:lnSpc>
                <a:spcPts val="4059"/>
              </a:lnSpc>
            </a:pP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Servere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origine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serverele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clienților</a:t>
            </a:r>
            <a:endParaRPr lang="en-US" sz="2858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059"/>
              </a:lnSpc>
            </a:pP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caching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nivele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(local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și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global)</a:t>
            </a:r>
          </a:p>
          <a:p>
            <a:pPr algn="l">
              <a:lnSpc>
                <a:spcPts val="4001"/>
              </a:lnSpc>
              <a:spcBef>
                <a:spcPct val="0"/>
              </a:spcBef>
            </a:pPr>
            <a:endParaRPr lang="en-US" sz="2858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8B05F0-1235-A0C8-3EB6-2E4C1DE3CD52}"/>
              </a:ext>
            </a:extLst>
          </p:cNvPr>
          <p:cNvGrpSpPr/>
          <p:nvPr/>
        </p:nvGrpSpPr>
        <p:grpSpPr>
          <a:xfrm>
            <a:off x="-128477" y="1332343"/>
            <a:ext cx="1039108" cy="8847777"/>
            <a:chOff x="0" y="-28575"/>
            <a:chExt cx="352887" cy="3004758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81863F9-E12E-495D-FDB1-1B032CC976E3}"/>
                </a:ext>
              </a:extLst>
            </p:cNvPr>
            <p:cNvSpPr/>
            <p:nvPr/>
          </p:nvSpPr>
          <p:spPr>
            <a:xfrm>
              <a:off x="0" y="0"/>
              <a:ext cx="352887" cy="2976183"/>
            </a:xfrm>
            <a:custGeom>
              <a:avLst/>
              <a:gdLst/>
              <a:ahLst/>
              <a:cxnLst/>
              <a:rect l="l" t="t" r="r" b="b"/>
              <a:pathLst>
                <a:path w="352887" h="2976183">
                  <a:moveTo>
                    <a:pt x="0" y="0"/>
                  </a:moveTo>
                  <a:lnTo>
                    <a:pt x="352887" y="0"/>
                  </a:lnTo>
                  <a:lnTo>
                    <a:pt x="352887" y="2976183"/>
                  </a:lnTo>
                  <a:lnTo>
                    <a:pt x="0" y="2976183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D29C46AC-A997-3298-39D1-A11A663475F1}"/>
                </a:ext>
              </a:extLst>
            </p:cNvPr>
            <p:cNvSpPr txBox="1"/>
            <p:nvPr/>
          </p:nvSpPr>
          <p:spPr>
            <a:xfrm>
              <a:off x="0" y="-28575"/>
              <a:ext cx="352887" cy="3004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0" name="Freeform 10">
            <a:extLst>
              <a:ext uri="{FF2B5EF4-FFF2-40B4-BE49-F238E27FC236}">
                <a16:creationId xmlns:a16="http://schemas.microsoft.com/office/drawing/2014/main" id="{F4F7B1BE-EDE3-8475-9340-F0C4D9D1EF6B}"/>
              </a:ext>
            </a:extLst>
          </p:cNvPr>
          <p:cNvSpPr/>
          <p:nvPr/>
        </p:nvSpPr>
        <p:spPr>
          <a:xfrm>
            <a:off x="8182503" y="158655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F3026A-4A9A-4402-9875-D8F205A815BC}"/>
              </a:ext>
            </a:extLst>
          </p:cNvPr>
          <p:cNvGrpSpPr/>
          <p:nvPr/>
        </p:nvGrpSpPr>
        <p:grpSpPr>
          <a:xfrm>
            <a:off x="9571754" y="2602974"/>
            <a:ext cx="7998735" cy="4663440"/>
            <a:chOff x="0" y="0"/>
            <a:chExt cx="697058" cy="40640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63E18CA-4012-AE0D-ED65-CC115454BC91}"/>
                </a:ext>
              </a:extLst>
            </p:cNvPr>
            <p:cNvSpPr/>
            <p:nvPr/>
          </p:nvSpPr>
          <p:spPr>
            <a:xfrm>
              <a:off x="0" y="0"/>
              <a:ext cx="697058" cy="406400"/>
            </a:xfrm>
            <a:custGeom>
              <a:avLst/>
              <a:gdLst/>
              <a:ahLst/>
              <a:cxnLst/>
              <a:rect l="l" t="t" r="r" b="b"/>
              <a:pathLst>
                <a:path w="697058" h="406400">
                  <a:moveTo>
                    <a:pt x="493858" y="0"/>
                  </a:moveTo>
                  <a:cubicBezTo>
                    <a:pt x="606087" y="0"/>
                    <a:pt x="697058" y="90970"/>
                    <a:pt x="697058" y="203200"/>
                  </a:cubicBezTo>
                  <a:cubicBezTo>
                    <a:pt x="697058" y="315430"/>
                    <a:pt x="606087" y="406400"/>
                    <a:pt x="493858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493858" y="0"/>
                  </a:lnTo>
                </a:path>
              </a:pathLst>
            </a:custGeom>
            <a:blipFill>
              <a:blip r:embed="rId4"/>
              <a:stretch>
                <a:fillRect r="-2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19BFC28B-38CD-80A0-FC35-0C41E719727E}"/>
              </a:ext>
            </a:extLst>
          </p:cNvPr>
          <p:cNvSpPr txBox="1"/>
          <p:nvPr/>
        </p:nvSpPr>
        <p:spPr>
          <a:xfrm>
            <a:off x="900223" y="427155"/>
            <a:ext cx="7930633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ARHITECTURA PLATFORMEI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C99DD559-D529-277A-EE42-C449CB7CBFBA}"/>
              </a:ext>
            </a:extLst>
          </p:cNvPr>
          <p:cNvSpPr txBox="1"/>
          <p:nvPr/>
        </p:nvSpPr>
        <p:spPr>
          <a:xfrm>
            <a:off x="1064450" y="6208660"/>
            <a:ext cx="7968211" cy="414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Componenta de </a:t>
            </a:r>
            <a:r>
              <a:rPr lang="en-US" sz="290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verificare</a:t>
            </a:r>
            <a:r>
              <a:rPr lang="en-US" sz="29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en-US" sz="290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stării</a:t>
            </a:r>
            <a:r>
              <a:rPr lang="en-US" sz="29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serverelor</a:t>
            </a:r>
            <a:endParaRPr lang="en-US" sz="2900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17046" lvl="1" indent="-308523" algn="l">
              <a:lnSpc>
                <a:spcPts val="4001"/>
              </a:lnSpc>
              <a:buFont typeface="Arial"/>
              <a:buChar char="•"/>
            </a:pPr>
            <a:r>
              <a:rPr lang="en-US" sz="285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ON, OFF, SLOW, CRASH</a:t>
            </a:r>
          </a:p>
          <a:p>
            <a:pPr marL="617046" lvl="1" indent="-308523" algn="l">
              <a:lnSpc>
                <a:spcPts val="4001"/>
              </a:lnSpc>
              <a:buFont typeface="Arial"/>
              <a:buChar char="•"/>
            </a:pPr>
            <a:r>
              <a:rPr lang="en-US" sz="285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5min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Componenta de </a:t>
            </a: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verificare</a:t>
            </a:r>
            <a:r>
              <a:rPr lang="en-US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cache-</a:t>
            </a:r>
            <a:r>
              <a:rPr lang="en-US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ului</a:t>
            </a:r>
            <a:endParaRPr lang="en-US" sz="2899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EventBridge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- 24h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8140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8EF6EF-61F2-2192-7FEE-EC2BAC429729}"/>
              </a:ext>
            </a:extLst>
          </p:cNvPr>
          <p:cNvSpPr/>
          <p:nvPr/>
        </p:nvSpPr>
        <p:spPr>
          <a:xfrm>
            <a:off x="86868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10AA4-AFA8-E239-85B5-C30F66A98262}"/>
              </a:ext>
            </a:extLst>
          </p:cNvPr>
          <p:cNvGrpSpPr/>
          <p:nvPr/>
        </p:nvGrpSpPr>
        <p:grpSpPr>
          <a:xfrm>
            <a:off x="17907000" y="7429500"/>
            <a:ext cx="47625" cy="1885006"/>
            <a:chOff x="0" y="-38100"/>
            <a:chExt cx="12543" cy="496462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114312D4-B96C-AD60-B94C-A93EEEF98FF8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E8B8BBF-7547-F856-50D9-9A39AB0F23C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A1870EF-FDFC-0C39-E298-72F9C8674DB2}"/>
              </a:ext>
            </a:extLst>
          </p:cNvPr>
          <p:cNvGrpSpPr/>
          <p:nvPr/>
        </p:nvGrpSpPr>
        <p:grpSpPr>
          <a:xfrm>
            <a:off x="-17824" y="2199342"/>
            <a:ext cx="702397" cy="8087658"/>
            <a:chOff x="0" y="-28575"/>
            <a:chExt cx="352887" cy="283676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62BAB5F-023A-59C6-C6E1-5D36836C3778}"/>
                </a:ext>
              </a:extLst>
            </p:cNvPr>
            <p:cNvSpPr/>
            <p:nvPr/>
          </p:nvSpPr>
          <p:spPr>
            <a:xfrm>
              <a:off x="0" y="0"/>
              <a:ext cx="352887" cy="2808192"/>
            </a:xfrm>
            <a:custGeom>
              <a:avLst/>
              <a:gdLst/>
              <a:ahLst/>
              <a:cxnLst/>
              <a:rect l="l" t="t" r="r" b="b"/>
              <a:pathLst>
                <a:path w="352887" h="2808192">
                  <a:moveTo>
                    <a:pt x="0" y="0"/>
                  </a:moveTo>
                  <a:lnTo>
                    <a:pt x="352887" y="0"/>
                  </a:lnTo>
                  <a:lnTo>
                    <a:pt x="352887" y="2808192"/>
                  </a:lnTo>
                  <a:lnTo>
                    <a:pt x="0" y="280819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D0A2A0C4-65FA-6CFC-6800-3E4E53334547}"/>
                </a:ext>
              </a:extLst>
            </p:cNvPr>
            <p:cNvSpPr txBox="1"/>
            <p:nvPr/>
          </p:nvSpPr>
          <p:spPr>
            <a:xfrm>
              <a:off x="0" y="-28575"/>
              <a:ext cx="352887" cy="283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11">
            <a:extLst>
              <a:ext uri="{FF2B5EF4-FFF2-40B4-BE49-F238E27FC236}">
                <a16:creationId xmlns:a16="http://schemas.microsoft.com/office/drawing/2014/main" id="{F8756CD9-0CEC-CDFC-97CB-CA598F35BF98}"/>
              </a:ext>
            </a:extLst>
          </p:cNvPr>
          <p:cNvSpPr txBox="1"/>
          <p:nvPr/>
        </p:nvSpPr>
        <p:spPr>
          <a:xfrm>
            <a:off x="17680893" y="94591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ro-RO" sz="14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  <a:endParaRPr lang="en-US" sz="1400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DABCCA6-8464-8CF4-7514-7A0DC1AE0CA0}"/>
              </a:ext>
            </a:extLst>
          </p:cNvPr>
          <p:cNvSpPr txBox="1"/>
          <p:nvPr/>
        </p:nvSpPr>
        <p:spPr>
          <a:xfrm>
            <a:off x="341335" y="1054891"/>
            <a:ext cx="9442041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735"/>
              </a:lnSpc>
            </a:pPr>
            <a:r>
              <a:rPr lang="en-US" sz="65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ARHITECTURA</a:t>
            </a:r>
            <a:r>
              <a:rPr lang="ro-RO" sz="65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FILTRULUI </a:t>
            </a:r>
            <a:r>
              <a:rPr lang="ro-RO" sz="6500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DDoS</a:t>
            </a:r>
            <a:endParaRPr lang="en-US" sz="65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A6582CEB-EB96-60B0-A902-83D0034FB814}"/>
              </a:ext>
            </a:extLst>
          </p:cNvPr>
          <p:cNvSpPr txBox="1"/>
          <p:nvPr/>
        </p:nvSpPr>
        <p:spPr>
          <a:xfrm>
            <a:off x="1025488" y="2458777"/>
            <a:ext cx="8459342" cy="5748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59"/>
              </a:lnSpc>
            </a:pPr>
            <a:r>
              <a:rPr lang="ro-RO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Detector pentru atacurile </a:t>
            </a:r>
            <a:r>
              <a:rPr lang="ro-RO" sz="2899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DDoS</a:t>
            </a:r>
            <a:endParaRPr lang="en-US" sz="2899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analizeaza</a:t>
            </a:r>
            <a:r>
              <a:rPr lang="ro-RO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numărul mediu de </a:t>
            </a:r>
            <a:r>
              <a:rPr lang="ro-RO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cerereri</a:t>
            </a:r>
            <a:r>
              <a:rPr lang="ro-RO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per domeniu și per client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identifică traficul crescut în comparație cu mediile anterioare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trimite cereri de </a:t>
            </a:r>
            <a:r>
              <a:rPr lang="ro-RO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banare</a:t>
            </a:r>
            <a:r>
              <a:rPr lang="ro-RO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059"/>
              </a:lnSpc>
            </a:pPr>
            <a:r>
              <a:rPr lang="ro-RO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Ban Manager</a:t>
            </a:r>
            <a:endParaRPr lang="en-US" sz="2899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primește cereri de ban și de </a:t>
            </a:r>
            <a:r>
              <a:rPr lang="ro-RO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unban</a:t>
            </a:r>
            <a:endParaRPr lang="ro-RO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trimite cererile către </a:t>
            </a:r>
            <a:r>
              <a:rPr lang="ro-RO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edge</a:t>
            </a:r>
            <a:r>
              <a:rPr lang="ro-RO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servere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059"/>
              </a:lnSpc>
            </a:pPr>
            <a:r>
              <a:rPr lang="ro-RO" sz="289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Serviciu de ban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ro-RO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Iptables</a:t>
            </a:r>
            <a:endParaRPr lang="ro-RO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Picture 28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ECB9CB9A-B661-4615-3D15-3B9CEFFDD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299" y="2458777"/>
            <a:ext cx="8562153" cy="61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0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12687</TotalTime>
  <Words>593</Words>
  <Application>Microsoft Office PowerPoint</Application>
  <PresentationFormat>Custom</PresentationFormat>
  <Paragraphs>150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Open Sans Bold</vt:lpstr>
      <vt:lpstr>Aptos</vt:lpstr>
      <vt:lpstr>Anton</vt:lpstr>
      <vt:lpstr>Open Sans</vt:lpstr>
      <vt:lpstr>Open Sans Italics</vt:lpstr>
      <vt:lpstr>Canva Sans Bold</vt:lpstr>
      <vt:lpstr>Arial</vt:lpstr>
      <vt:lpstr>Calibri</vt:lpstr>
      <vt:lpstr>Open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adas</dc:title>
  <cp:lastModifiedBy>Cosmin-Sergiu Milica</cp:lastModifiedBy>
  <cp:revision>19</cp:revision>
  <dcterms:created xsi:type="dcterms:W3CDTF">2006-08-16T00:00:00Z</dcterms:created>
  <dcterms:modified xsi:type="dcterms:W3CDTF">2024-07-09T16:08:56Z</dcterms:modified>
  <dc:identifier>DAGFraKQ5F0</dc:identifier>
</cp:coreProperties>
</file>